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89" r:id="rId5"/>
    <p:sldId id="323" r:id="rId6"/>
    <p:sldId id="258" r:id="rId7"/>
    <p:sldId id="385" r:id="rId8"/>
    <p:sldId id="387" r:id="rId9"/>
    <p:sldId id="386" r:id="rId10"/>
    <p:sldId id="388" r:id="rId11"/>
    <p:sldId id="263" r:id="rId12"/>
    <p:sldId id="265" r:id="rId13"/>
    <p:sldId id="390" r:id="rId14"/>
    <p:sldId id="391" r:id="rId15"/>
    <p:sldId id="394" r:id="rId16"/>
    <p:sldId id="392" r:id="rId17"/>
    <p:sldId id="393" r:id="rId18"/>
    <p:sldId id="269" r:id="rId19"/>
    <p:sldId id="373" r:id="rId20"/>
    <p:sldId id="260" r:id="rId21"/>
    <p:sldId id="395" r:id="rId22"/>
    <p:sldId id="396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-Williams, Monique" initials="WM" lastIdx="1" clrIdx="0">
    <p:extLst>
      <p:ext uri="{19B8F6BF-5375-455C-9EA6-DF929625EA0E}">
        <p15:presenceInfo xmlns:p15="http://schemas.microsoft.com/office/powerpoint/2012/main" userId="S-1-5-21-1451742033-2932509062-3755226380-61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329"/>
    <a:srgbClr val="8EB549"/>
    <a:srgbClr val="456874"/>
    <a:srgbClr val="C03329"/>
    <a:srgbClr val="921B21"/>
    <a:srgbClr val="C7372A"/>
    <a:srgbClr val="ECC165"/>
    <a:srgbClr val="DEBB14"/>
    <a:srgbClr val="967B4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6A8AD-F7F0-384F-AF1A-2CBFF7791AF5}" v="229" dt="2019-06-02T20:08:57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2"/>
  </p:normalViewPr>
  <p:slideViewPr>
    <p:cSldViewPr snapToGrid="0" snapToObjects="1">
      <p:cViewPr>
        <p:scale>
          <a:sx n="70" d="100"/>
          <a:sy n="70" d="100"/>
        </p:scale>
        <p:origin x="11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6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right-Williams, Monique" userId="de118565-59f1-4ebb-b5ed-cc2bcbe1607f" providerId="ADAL" clId="{D066A8AD-F7F0-384F-AF1A-2CBFF7791AF5}"/>
    <pc:docChg chg="modSld">
      <pc:chgData name="Wright-Williams, Monique" userId="de118565-59f1-4ebb-b5ed-cc2bcbe1607f" providerId="ADAL" clId="{D066A8AD-F7F0-384F-AF1A-2CBFF7791AF5}" dt="2019-06-02T20:08:57.122" v="228" actId="20577"/>
      <pc:docMkLst>
        <pc:docMk/>
      </pc:docMkLst>
      <pc:sldChg chg="modNotesTx">
        <pc:chgData name="Wright-Williams, Monique" userId="de118565-59f1-4ebb-b5ed-cc2bcbe1607f" providerId="ADAL" clId="{D066A8AD-F7F0-384F-AF1A-2CBFF7791AF5}" dt="2019-05-27T02:57:00.546" v="106" actId="20577"/>
        <pc:sldMkLst>
          <pc:docMk/>
          <pc:sldMk cId="2544746918" sldId="263"/>
        </pc:sldMkLst>
      </pc:sldChg>
      <pc:sldChg chg="modNotesTx">
        <pc:chgData name="Wright-Williams, Monique" userId="de118565-59f1-4ebb-b5ed-cc2bcbe1607f" providerId="ADAL" clId="{D066A8AD-F7F0-384F-AF1A-2CBFF7791AF5}" dt="2019-05-27T02:57:10.298" v="113" actId="20577"/>
        <pc:sldMkLst>
          <pc:docMk/>
          <pc:sldMk cId="368010586" sldId="265"/>
        </pc:sldMkLst>
      </pc:sldChg>
      <pc:sldChg chg="modNotesTx">
        <pc:chgData name="Wright-Williams, Monique" userId="de118565-59f1-4ebb-b5ed-cc2bcbe1607f" providerId="ADAL" clId="{D066A8AD-F7F0-384F-AF1A-2CBFF7791AF5}" dt="2019-05-27T02:57:18.470" v="117" actId="20577"/>
        <pc:sldMkLst>
          <pc:docMk/>
          <pc:sldMk cId="99561243" sldId="267"/>
        </pc:sldMkLst>
      </pc:sldChg>
      <pc:sldChg chg="modNotesTx">
        <pc:chgData name="Wright-Williams, Monique" userId="de118565-59f1-4ebb-b5ed-cc2bcbe1607f" providerId="ADAL" clId="{D066A8AD-F7F0-384F-AF1A-2CBFF7791AF5}" dt="2019-05-27T02:57:27.472" v="121" actId="20577"/>
        <pc:sldMkLst>
          <pc:docMk/>
          <pc:sldMk cId="3828776929" sldId="269"/>
        </pc:sldMkLst>
      </pc:sldChg>
      <pc:sldChg chg="modSp">
        <pc:chgData name="Wright-Williams, Monique" userId="de118565-59f1-4ebb-b5ed-cc2bcbe1607f" providerId="ADAL" clId="{D066A8AD-F7F0-384F-AF1A-2CBFF7791AF5}" dt="2019-06-02T20:08:57.122" v="228" actId="20577"/>
        <pc:sldMkLst>
          <pc:docMk/>
          <pc:sldMk cId="3798764169" sldId="323"/>
        </pc:sldMkLst>
        <pc:spChg chg="mod">
          <ac:chgData name="Wright-Williams, Monique" userId="de118565-59f1-4ebb-b5ed-cc2bcbe1607f" providerId="ADAL" clId="{D066A8AD-F7F0-384F-AF1A-2CBFF7791AF5}" dt="2019-06-02T20:08:57.122" v="228" actId="20577"/>
          <ac:spMkLst>
            <pc:docMk/>
            <pc:sldMk cId="3798764169" sldId="323"/>
            <ac:spMk id="3" creationId="{00000000-0000-0000-0000-000000000000}"/>
          </ac:spMkLst>
        </pc:spChg>
      </pc:sldChg>
      <pc:sldChg chg="modNotesTx">
        <pc:chgData name="Wright-Williams, Monique" userId="de118565-59f1-4ebb-b5ed-cc2bcbe1607f" providerId="ADAL" clId="{D066A8AD-F7F0-384F-AF1A-2CBFF7791AF5}" dt="2019-05-27T02:59:44.745" v="186" actId="20577"/>
        <pc:sldMkLst>
          <pc:docMk/>
          <pc:sldMk cId="2547053415" sldId="337"/>
        </pc:sldMkLst>
      </pc:sldChg>
      <pc:sldChg chg="modNotesTx">
        <pc:chgData name="Wright-Williams, Monique" userId="de118565-59f1-4ebb-b5ed-cc2bcbe1607f" providerId="ADAL" clId="{D066A8AD-F7F0-384F-AF1A-2CBFF7791AF5}" dt="2019-05-27T02:59:16.899" v="127" actId="20577"/>
        <pc:sldMkLst>
          <pc:docMk/>
          <pc:sldMk cId="1849100097" sldId="3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282B5-DC1D-48B9-98BF-655D35F36E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11688-ACF8-4171-91B5-6739257C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2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1DB250-B18E-AC40-8A9D-5BE3FA9BE18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66390F-6CFE-AB40-BE92-1094331F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2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0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8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Think of engagement this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6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9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Introduce</a:t>
            </a:r>
            <a:r>
              <a:rPr lang="en-US" baseline="0"/>
              <a:t> OFE members present. </a:t>
            </a:r>
          </a:p>
          <a:p>
            <a:r>
              <a:rPr lang="en-US" baseline="0"/>
              <a:t>Give instructions for the Beliefs survey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Introduce</a:t>
            </a:r>
            <a:r>
              <a:rPr lang="en-US" baseline="0"/>
              <a:t> OFE members present. </a:t>
            </a:r>
          </a:p>
          <a:p>
            <a:r>
              <a:rPr lang="en-US" baseline="0"/>
              <a:t>Give instructions for the Beliefs survey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8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Introduce</a:t>
            </a:r>
            <a:r>
              <a:rPr lang="en-US" baseline="0"/>
              <a:t> OFE members present. </a:t>
            </a:r>
          </a:p>
          <a:p>
            <a:r>
              <a:rPr lang="en-US" baseline="0"/>
              <a:t>Give instructions for the Beliefs survey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Introduce</a:t>
            </a:r>
            <a:r>
              <a:rPr lang="en-US" baseline="0"/>
              <a:t> OFE members present. </a:t>
            </a:r>
          </a:p>
          <a:p>
            <a:r>
              <a:rPr lang="en-US" baseline="0"/>
              <a:t>Give instructions for the Beliefs survey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9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Introduce</a:t>
            </a:r>
            <a:r>
              <a:rPr lang="en-US" baseline="0"/>
              <a:t> OFE members present. </a:t>
            </a:r>
          </a:p>
          <a:p>
            <a:r>
              <a:rPr lang="en-US" baseline="0"/>
              <a:t>Give instructions for the Beliefs survey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5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I’m going to show you a video of what is possible when we encourage our children and allow them to explore the world around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3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I’m going to show you a video of what is possible when we encourage our children and allow them to explore the world around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390F-6CFE-AB40-BE92-1094331F73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 userDrawn="1"/>
        </p:nvSpPr>
        <p:spPr bwMode="auto">
          <a:xfrm>
            <a:off x="0" y="3144814"/>
            <a:ext cx="9144000" cy="3713186"/>
          </a:xfrm>
          <a:prstGeom prst="rect">
            <a:avLst/>
          </a:pr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62470" cy="39582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2470" y="127520"/>
            <a:ext cx="5536626" cy="239226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23282" y="4287021"/>
            <a:ext cx="6640513" cy="113982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3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14481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Freeform 6"/>
          <p:cNvSpPr/>
          <p:nvPr userDrawn="1"/>
        </p:nvSpPr>
        <p:spPr bwMode="auto">
          <a:xfrm>
            <a:off x="0" y="3144814"/>
            <a:ext cx="9144000" cy="3713186"/>
          </a:xfrm>
          <a:prstGeom prst="rect">
            <a:avLst/>
          </a:pr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4117238"/>
            <a:ext cx="7929000" cy="108065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59" y="6143584"/>
            <a:ext cx="423542" cy="4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8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>
            <a:lvl1pPr>
              <a:buClr>
                <a:srgbClr val="456874"/>
              </a:buClr>
              <a:defRPr sz="1600"/>
            </a:lvl1pPr>
            <a:lvl2pPr>
              <a:buClr>
                <a:srgbClr val="456874"/>
              </a:buClr>
              <a:defRPr/>
            </a:lvl2pPr>
            <a:lvl3pPr>
              <a:buClr>
                <a:srgbClr val="456874"/>
              </a:buClr>
              <a:defRPr/>
            </a:lvl3pPr>
            <a:lvl4pPr>
              <a:buClr>
                <a:srgbClr val="456874"/>
              </a:buClr>
              <a:defRPr/>
            </a:lvl4pPr>
            <a:lvl5pPr>
              <a:buClr>
                <a:srgbClr val="45687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540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831349"/>
            <a:ext cx="3892392" cy="3109913"/>
          </a:xfrm>
        </p:spPr>
        <p:txBody>
          <a:bodyPr anchor="t">
            <a:normAutofit/>
          </a:bodyPr>
          <a:lstStyle>
            <a:lvl1pPr>
              <a:buClr>
                <a:srgbClr val="456874"/>
              </a:buClr>
              <a:defRPr sz="1600"/>
            </a:lvl1pPr>
            <a:lvl2pPr>
              <a:buClr>
                <a:srgbClr val="456874"/>
              </a:buClr>
              <a:defRPr/>
            </a:lvl2pPr>
            <a:lvl3pPr>
              <a:buClr>
                <a:srgbClr val="456874"/>
              </a:buClr>
              <a:defRPr/>
            </a:lvl3pPr>
            <a:lvl4pPr>
              <a:buClr>
                <a:srgbClr val="456874"/>
              </a:buClr>
              <a:defRPr/>
            </a:lvl4pPr>
            <a:lvl5pPr>
              <a:buClr>
                <a:srgbClr val="45687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831349"/>
            <a:ext cx="3895937" cy="3109913"/>
          </a:xfrm>
        </p:spPr>
        <p:txBody>
          <a:bodyPr anchor="t">
            <a:normAutofit/>
          </a:bodyPr>
          <a:lstStyle>
            <a:lvl1pPr>
              <a:buClr>
                <a:srgbClr val="456874"/>
              </a:buClr>
              <a:defRPr sz="1600"/>
            </a:lvl1pPr>
            <a:lvl2pPr>
              <a:buClr>
                <a:srgbClr val="456874"/>
              </a:buClr>
              <a:defRPr/>
            </a:lvl2pPr>
            <a:lvl3pPr>
              <a:buClr>
                <a:srgbClr val="456874"/>
              </a:buClr>
              <a:defRPr/>
            </a:lvl3pPr>
            <a:lvl4pPr>
              <a:buClr>
                <a:srgbClr val="456874"/>
              </a:buClr>
              <a:defRPr/>
            </a:lvl4pPr>
            <a:lvl5pPr>
              <a:buClr>
                <a:srgbClr val="45687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11046" y="2264233"/>
            <a:ext cx="3892393" cy="486903"/>
          </a:xfrm>
          <a:solidFill>
            <a:srgbClr val="456874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4640562" y="2264233"/>
            <a:ext cx="3892393" cy="486903"/>
          </a:xfrm>
          <a:solidFill>
            <a:srgbClr val="456874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>
            <a:lvl1pPr>
              <a:buClr>
                <a:srgbClr val="456874"/>
              </a:buClr>
              <a:defRPr sz="1600"/>
            </a:lvl1pPr>
            <a:lvl2pPr>
              <a:buClr>
                <a:srgbClr val="456874"/>
              </a:buClr>
              <a:defRPr/>
            </a:lvl2pPr>
            <a:lvl3pPr>
              <a:buClr>
                <a:srgbClr val="456874"/>
              </a:buClr>
              <a:defRPr/>
            </a:lvl3pPr>
            <a:lvl4pPr>
              <a:buClr>
                <a:srgbClr val="456874"/>
              </a:buClr>
              <a:defRPr/>
            </a:lvl4pPr>
            <a:lvl5pPr>
              <a:buClr>
                <a:srgbClr val="45687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>
            <a:lvl1pPr>
              <a:buClr>
                <a:srgbClr val="456874"/>
              </a:buClr>
              <a:defRPr sz="1600"/>
            </a:lvl1pPr>
            <a:lvl2pPr>
              <a:buClr>
                <a:srgbClr val="456874"/>
              </a:buClr>
              <a:defRPr/>
            </a:lvl2pPr>
            <a:lvl3pPr>
              <a:buClr>
                <a:srgbClr val="456874"/>
              </a:buClr>
              <a:defRPr/>
            </a:lvl3pPr>
            <a:lvl4pPr>
              <a:buClr>
                <a:srgbClr val="456874"/>
              </a:buClr>
              <a:defRPr/>
            </a:lvl4pPr>
            <a:lvl5pPr>
              <a:buClr>
                <a:srgbClr val="45687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3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9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arg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127148"/>
            <a:ext cx="7928999" cy="494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07501" y="1069848"/>
            <a:ext cx="7928998" cy="469119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34183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>
            <a:lvl1pPr>
              <a:buClr>
                <a:srgbClr val="456874"/>
              </a:buClr>
              <a:defRPr sz="1600"/>
            </a:lvl1pPr>
            <a:lvl2pPr>
              <a:buClr>
                <a:srgbClr val="456874"/>
              </a:buClr>
              <a:defRPr/>
            </a:lvl2pPr>
            <a:lvl3pPr>
              <a:buClr>
                <a:srgbClr val="456874"/>
              </a:buClr>
              <a:defRPr/>
            </a:lvl3pPr>
            <a:lvl4pPr>
              <a:buClr>
                <a:srgbClr val="456874"/>
              </a:buClr>
              <a:defRPr/>
            </a:lvl4pPr>
            <a:lvl5pPr>
              <a:buClr>
                <a:srgbClr val="45687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 tIns="182880" anchor="t" anchorCtr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923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ctr" anchorCtr="0"/>
          <a:lstStyle>
            <a:lvl1pPr algn="l">
              <a:defRPr sz="315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4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45687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456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3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14481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Freeform 6"/>
          <p:cNvSpPr/>
          <p:nvPr userDrawn="1"/>
        </p:nvSpPr>
        <p:spPr bwMode="auto">
          <a:xfrm>
            <a:off x="0" y="3144814"/>
            <a:ext cx="9144000" cy="3713186"/>
          </a:xfrm>
          <a:prstGeom prst="rect">
            <a:avLst/>
          </a:pr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4117238"/>
            <a:ext cx="7929000" cy="108065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59" y="6143584"/>
            <a:ext cx="423542" cy="4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14481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Freeform 6"/>
          <p:cNvSpPr/>
          <p:nvPr userDrawn="1"/>
        </p:nvSpPr>
        <p:spPr bwMode="auto">
          <a:xfrm>
            <a:off x="0" y="3144814"/>
            <a:ext cx="9144000" cy="371318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4117238"/>
            <a:ext cx="7929000" cy="108065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59" y="6143584"/>
            <a:ext cx="423542" cy="4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>
            <a:lvl1pPr>
              <a:buClr>
                <a:srgbClr val="8EB549"/>
              </a:buClr>
              <a:defRPr sz="1600"/>
            </a:lvl1pPr>
            <a:lvl2pPr>
              <a:buClr>
                <a:srgbClr val="8EB549"/>
              </a:buClr>
              <a:defRPr/>
            </a:lvl2pPr>
            <a:lvl3pPr>
              <a:buClr>
                <a:srgbClr val="8EB549"/>
              </a:buClr>
              <a:defRPr/>
            </a:lvl3pPr>
            <a:lvl4pPr>
              <a:buClr>
                <a:srgbClr val="8EB549"/>
              </a:buClr>
              <a:defRPr/>
            </a:lvl4pPr>
            <a:lvl5pPr>
              <a:buClr>
                <a:srgbClr val="8EB54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25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831349"/>
            <a:ext cx="3892392" cy="3109913"/>
          </a:xfrm>
        </p:spPr>
        <p:txBody>
          <a:bodyPr anchor="t">
            <a:normAutofit/>
          </a:bodyPr>
          <a:lstStyle>
            <a:lvl1pPr>
              <a:buClr>
                <a:srgbClr val="8EB549"/>
              </a:buClr>
              <a:defRPr sz="1600"/>
            </a:lvl1pPr>
            <a:lvl2pPr>
              <a:buClr>
                <a:srgbClr val="8EB549"/>
              </a:buClr>
              <a:defRPr/>
            </a:lvl2pPr>
            <a:lvl3pPr>
              <a:buClr>
                <a:srgbClr val="8EB549"/>
              </a:buClr>
              <a:defRPr/>
            </a:lvl3pPr>
            <a:lvl4pPr>
              <a:buClr>
                <a:srgbClr val="8EB549"/>
              </a:buClr>
              <a:defRPr/>
            </a:lvl4pPr>
            <a:lvl5pPr>
              <a:buClr>
                <a:srgbClr val="8EB54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831349"/>
            <a:ext cx="3895937" cy="3109913"/>
          </a:xfrm>
        </p:spPr>
        <p:txBody>
          <a:bodyPr anchor="t">
            <a:normAutofit/>
          </a:bodyPr>
          <a:lstStyle>
            <a:lvl1pPr>
              <a:buClr>
                <a:srgbClr val="8EB549"/>
              </a:buClr>
              <a:defRPr sz="1600"/>
            </a:lvl1pPr>
            <a:lvl2pPr>
              <a:buClr>
                <a:srgbClr val="8EB549"/>
              </a:buClr>
              <a:defRPr/>
            </a:lvl2pPr>
            <a:lvl3pPr>
              <a:buClr>
                <a:srgbClr val="8EB549"/>
              </a:buClr>
              <a:defRPr/>
            </a:lvl3pPr>
            <a:lvl4pPr>
              <a:buClr>
                <a:srgbClr val="8EB549"/>
              </a:buClr>
              <a:defRPr/>
            </a:lvl4pPr>
            <a:lvl5pPr>
              <a:buClr>
                <a:srgbClr val="8EB54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11046" y="2264233"/>
            <a:ext cx="3892393" cy="486903"/>
          </a:xfrm>
          <a:solidFill>
            <a:srgbClr val="8EB54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4640562" y="2264233"/>
            <a:ext cx="3892393" cy="486903"/>
          </a:xfrm>
          <a:solidFill>
            <a:srgbClr val="8EB54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68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>
            <a:lvl1pPr>
              <a:buClr>
                <a:srgbClr val="8EB549"/>
              </a:buClr>
              <a:defRPr sz="1600"/>
            </a:lvl1pPr>
            <a:lvl2pPr>
              <a:buClr>
                <a:srgbClr val="8EB549"/>
              </a:buClr>
              <a:defRPr/>
            </a:lvl2pPr>
            <a:lvl3pPr>
              <a:buClr>
                <a:srgbClr val="8EB549"/>
              </a:buClr>
              <a:defRPr/>
            </a:lvl3pPr>
            <a:lvl4pPr>
              <a:buClr>
                <a:srgbClr val="8EB549"/>
              </a:buClr>
              <a:defRPr/>
            </a:lvl4pPr>
            <a:lvl5pPr>
              <a:buClr>
                <a:srgbClr val="8EB54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>
            <a:lvl1pPr>
              <a:buClr>
                <a:srgbClr val="8EB549"/>
              </a:buClr>
              <a:defRPr sz="1600"/>
            </a:lvl1pPr>
            <a:lvl2pPr>
              <a:buClr>
                <a:srgbClr val="8EB549"/>
              </a:buClr>
              <a:defRPr/>
            </a:lvl2pPr>
            <a:lvl3pPr>
              <a:buClr>
                <a:srgbClr val="8EB549"/>
              </a:buClr>
              <a:defRPr/>
            </a:lvl3pPr>
            <a:lvl4pPr>
              <a:buClr>
                <a:srgbClr val="8EB549"/>
              </a:buClr>
              <a:defRPr/>
            </a:lvl4pPr>
            <a:lvl5pPr>
              <a:buClr>
                <a:srgbClr val="8EB54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381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1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arge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127148"/>
            <a:ext cx="7928999" cy="494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07501" y="1069848"/>
            <a:ext cx="7928998" cy="469119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95221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>
            <a:lvl1pPr>
              <a:buClr>
                <a:srgbClr val="8EB549"/>
              </a:buClr>
              <a:defRPr sz="1600"/>
            </a:lvl1pPr>
            <a:lvl2pPr>
              <a:buClr>
                <a:srgbClr val="8EB549"/>
              </a:buClr>
              <a:defRPr/>
            </a:lvl2pPr>
            <a:lvl3pPr>
              <a:buClr>
                <a:srgbClr val="8EB549"/>
              </a:buClr>
              <a:defRPr/>
            </a:lvl3pPr>
            <a:lvl4pPr>
              <a:buClr>
                <a:srgbClr val="8EB549"/>
              </a:buClr>
              <a:defRPr/>
            </a:lvl4pPr>
            <a:lvl5pPr>
              <a:buClr>
                <a:srgbClr val="8EB54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 tIns="182880" anchor="t" anchorCtr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96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ctr" anchorCtr="0"/>
          <a:lstStyle>
            <a:lvl1pPr algn="l">
              <a:defRPr sz="315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37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8EB54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8EB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70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14481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Freeform 6"/>
          <p:cNvSpPr/>
          <p:nvPr userDrawn="1"/>
        </p:nvSpPr>
        <p:spPr bwMode="auto">
          <a:xfrm>
            <a:off x="0" y="3144814"/>
            <a:ext cx="9144000" cy="371318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4117238"/>
            <a:ext cx="7929000" cy="108065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59" y="6143584"/>
            <a:ext cx="423542" cy="4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138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8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831349"/>
            <a:ext cx="3892392" cy="3109913"/>
          </a:xfrm>
        </p:spPr>
        <p:txBody>
          <a:bodyPr anchor="t">
            <a:normAutofit/>
          </a:bodyPr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831349"/>
            <a:ext cx="3895937" cy="3109913"/>
          </a:xfrm>
        </p:spPr>
        <p:txBody>
          <a:bodyPr anchor="t">
            <a:normAutofit/>
          </a:bodyPr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11046" y="2264233"/>
            <a:ext cx="3892393" cy="486903"/>
          </a:xfrm>
          <a:solidFill>
            <a:srgbClr val="F3B32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4640562" y="2264233"/>
            <a:ext cx="3892393" cy="486903"/>
          </a:xfrm>
          <a:solidFill>
            <a:srgbClr val="F3B32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469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02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arge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127148"/>
            <a:ext cx="7928999" cy="494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07501" y="1069848"/>
            <a:ext cx="7928998" cy="469119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65757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>
            <a:lvl1pPr>
              <a:buClr>
                <a:srgbClr val="F3B329"/>
              </a:buClr>
              <a:defRPr sz="1600"/>
            </a:lvl1pPr>
            <a:lvl2pPr>
              <a:buClr>
                <a:srgbClr val="F3B329"/>
              </a:buClr>
              <a:defRPr/>
            </a:lvl2pPr>
            <a:lvl3pPr>
              <a:buClr>
                <a:srgbClr val="F3B329"/>
              </a:buClr>
              <a:defRPr/>
            </a:lvl3pPr>
            <a:lvl4pPr>
              <a:buClr>
                <a:srgbClr val="F3B329"/>
              </a:buClr>
              <a:defRPr/>
            </a:lvl4pPr>
            <a:lvl5pPr>
              <a:buClr>
                <a:srgbClr val="F3B32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 tIns="182880" anchor="t" anchorCtr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74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ctr" anchorCtr="0"/>
          <a:lstStyle>
            <a:lvl1pPr algn="l">
              <a:defRPr sz="315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8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F3B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F3B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38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2D16B-DB0B-42B4-9D66-3121A0548841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2FFB-FED0-4B08-A43A-244622780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3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462B-6951-4827-AFC9-235CC7542A17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D90C0-30F5-4738-946B-BE0B3C2D7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264233"/>
            <a:ext cx="3892393" cy="486903"/>
          </a:xfrm>
          <a:solidFill>
            <a:srgbClr val="C0332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831349"/>
            <a:ext cx="3892392" cy="3109913"/>
          </a:xfrm>
        </p:spPr>
        <p:txBody>
          <a:bodyPr anchor="t">
            <a:normAutofit/>
          </a:bodyPr>
          <a:lstStyle>
            <a:lvl1pPr>
              <a:buClr>
                <a:srgbClr val="C03329"/>
              </a:buClr>
              <a:defRPr sz="1600"/>
            </a:lvl1pPr>
            <a:lvl2pPr>
              <a:buClr>
                <a:srgbClr val="C03329"/>
              </a:buClr>
              <a:defRPr/>
            </a:lvl2pPr>
            <a:lvl3pPr>
              <a:buClr>
                <a:srgbClr val="C03329"/>
              </a:buClr>
              <a:defRPr/>
            </a:lvl3pPr>
            <a:lvl4pPr>
              <a:buClr>
                <a:srgbClr val="C03329"/>
              </a:buClr>
              <a:defRPr/>
            </a:lvl4pPr>
            <a:lvl5pPr>
              <a:buClr>
                <a:srgbClr val="C0332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831349"/>
            <a:ext cx="3895937" cy="3109913"/>
          </a:xfrm>
        </p:spPr>
        <p:txBody>
          <a:bodyPr anchor="t">
            <a:normAutofit/>
          </a:bodyPr>
          <a:lstStyle>
            <a:lvl1pPr>
              <a:buClr>
                <a:srgbClr val="C03329"/>
              </a:buClr>
              <a:defRPr sz="1600"/>
            </a:lvl1pPr>
            <a:lvl2pPr>
              <a:buClr>
                <a:srgbClr val="C03329"/>
              </a:buClr>
              <a:defRPr/>
            </a:lvl2pPr>
            <a:lvl3pPr>
              <a:buClr>
                <a:srgbClr val="C03329"/>
              </a:buClr>
              <a:defRPr/>
            </a:lvl3pPr>
            <a:lvl4pPr>
              <a:buClr>
                <a:srgbClr val="C03329"/>
              </a:buClr>
              <a:defRPr/>
            </a:lvl4pPr>
            <a:lvl5pPr>
              <a:buClr>
                <a:srgbClr val="C03329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640562" y="2264233"/>
            <a:ext cx="3892393" cy="486903"/>
          </a:xfrm>
          <a:solidFill>
            <a:srgbClr val="C03329">
              <a:alpha val="75000"/>
            </a:srgbClr>
          </a:solidFill>
        </p:spPr>
        <p:txBody>
          <a:bodyPr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5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127148"/>
            <a:ext cx="7928999" cy="4946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07501" y="1069848"/>
            <a:ext cx="7928998" cy="469119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3830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 tIns="182880" anchor="t" anchorCtr="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ctr" anchorCtr="0"/>
          <a:lstStyle>
            <a:lvl1pPr algn="l">
              <a:defRPr sz="315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6521" y="6124041"/>
            <a:ext cx="796616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/>
          </p:nvPr>
        </p:nvSpPr>
        <p:spPr>
          <a:xfrm>
            <a:off x="0" y="6124041"/>
            <a:ext cx="7333989" cy="490599"/>
          </a:xfrm>
          <a:noFill/>
        </p:spPr>
        <p:txBody>
          <a:bodyPr lIns="274320" anchor="b" anchorCtr="0"/>
          <a:lstStyle>
            <a:lvl1pPr marL="0" indent="0">
              <a:buNone/>
              <a:defRPr i="1">
                <a:solidFill>
                  <a:srgbClr val="C03329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202287"/>
            <a:ext cx="7818783" cy="26235"/>
          </a:xfrm>
          <a:prstGeom prst="line">
            <a:avLst/>
          </a:prstGeom>
          <a:ln w="34925">
            <a:solidFill>
              <a:srgbClr val="C033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345656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7454-0953-C44C-8351-F3EB1EDEDDC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56" y="6311465"/>
            <a:ext cx="345971" cy="365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50" r:id="rId3"/>
    <p:sldLayoutId id="2147483652" r:id="rId4"/>
    <p:sldLayoutId id="2147483696" r:id="rId5"/>
    <p:sldLayoutId id="2147483654" r:id="rId6"/>
    <p:sldLayoutId id="2147483700" r:id="rId7"/>
    <p:sldLayoutId id="2147483656" r:id="rId8"/>
    <p:sldLayoutId id="2147483666" r:id="rId9"/>
    <p:sldLayoutId id="2147483661" r:id="rId10"/>
    <p:sldLayoutId id="2147483693" r:id="rId11"/>
    <p:sldLayoutId id="2147483671" r:id="rId12"/>
    <p:sldLayoutId id="2147483653" r:id="rId13"/>
    <p:sldLayoutId id="2147483697" r:id="rId14"/>
    <p:sldLayoutId id="2147483679" r:id="rId15"/>
    <p:sldLayoutId id="2147483701" r:id="rId16"/>
    <p:sldLayoutId id="2147483682" r:id="rId17"/>
    <p:sldLayoutId id="2147483683" r:id="rId18"/>
    <p:sldLayoutId id="2147483684" r:id="rId19"/>
    <p:sldLayoutId id="2147483694" r:id="rId20"/>
    <p:sldLayoutId id="2147483672" r:id="rId21"/>
    <p:sldLayoutId id="2147483698" r:id="rId22"/>
    <p:sldLayoutId id="2147483677" r:id="rId23"/>
    <p:sldLayoutId id="2147483680" r:id="rId24"/>
    <p:sldLayoutId id="2147483702" r:id="rId25"/>
    <p:sldLayoutId id="2147483685" r:id="rId26"/>
    <p:sldLayoutId id="2147483686" r:id="rId27"/>
    <p:sldLayoutId id="2147483687" r:id="rId28"/>
    <p:sldLayoutId id="2147483695" r:id="rId29"/>
    <p:sldLayoutId id="2147483673" r:id="rId30"/>
    <p:sldLayoutId id="2147483678" r:id="rId31"/>
    <p:sldLayoutId id="2147483699" r:id="rId32"/>
    <p:sldLayoutId id="2147483681" r:id="rId33"/>
    <p:sldLayoutId id="2147483703" r:id="rId34"/>
    <p:sldLayoutId id="2147483688" r:id="rId35"/>
    <p:sldLayoutId id="2147483689" r:id="rId36"/>
    <p:sldLayoutId id="2147483690" r:id="rId37"/>
    <p:sldLayoutId id="2147483706" r:id="rId38"/>
    <p:sldLayoutId id="2147483708" r:id="rId39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mer@scsd.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8" b="17168"/>
          <a:stretch>
            <a:fillRect/>
          </a:stretch>
        </p:blipFill>
        <p:spPr>
          <a:xfrm>
            <a:off x="0" y="0"/>
            <a:ext cx="9144000" cy="3144814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7500" y="4657563"/>
            <a:ext cx="7929000" cy="1080651"/>
          </a:xfrm>
        </p:spPr>
        <p:txBody>
          <a:bodyPr/>
          <a:lstStyle/>
          <a:p>
            <a:pPr algn="ctr"/>
            <a:r>
              <a:rPr lang="en-US" dirty="0" smtClean="0"/>
              <a:t>Tuesdays at 6:00 pm</a:t>
            </a:r>
            <a:br>
              <a:rPr lang="en-US" dirty="0" smtClean="0"/>
            </a:br>
            <a:r>
              <a:rPr lang="en-US" dirty="0" smtClean="0"/>
              <a:t>Thursdays at 12:00 pm</a:t>
            </a:r>
            <a:br>
              <a:rPr lang="en-US" dirty="0" smtClean="0"/>
            </a:br>
            <a:r>
              <a:rPr lang="en-US" dirty="0" smtClean="0"/>
              <a:t>on ZOOM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776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OFE @ SCHOOLS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Tyra Briggs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000" dirty="0" smtClean="0"/>
              <a:t>Syracuse STEM at </a:t>
            </a:r>
            <a:r>
              <a:rPr lang="en-US" sz="2000" dirty="0"/>
              <a:t>Blodgett</a:t>
            </a:r>
          </a:p>
          <a:p>
            <a:pPr lvl="0"/>
            <a:r>
              <a:rPr lang="en-US" sz="2000" dirty="0" smtClean="0"/>
              <a:t>Brighton Academy </a:t>
            </a:r>
            <a:r>
              <a:rPr lang="en-US" sz="2000" dirty="0"/>
              <a:t>Middle School</a:t>
            </a:r>
          </a:p>
          <a:p>
            <a:pPr lvl="0"/>
            <a:r>
              <a:rPr lang="en-US" sz="2000" dirty="0"/>
              <a:t>Lincoln </a:t>
            </a:r>
            <a:r>
              <a:rPr lang="en-US" sz="2000" dirty="0" err="1"/>
              <a:t>Midle</a:t>
            </a:r>
            <a:r>
              <a:rPr lang="en-US" sz="2000" dirty="0"/>
              <a:t> School</a:t>
            </a:r>
          </a:p>
          <a:p>
            <a:pPr lvl="0"/>
            <a:r>
              <a:rPr lang="en-US" sz="2000" dirty="0" smtClean="0"/>
              <a:t>STEA</a:t>
            </a:r>
            <a:r>
              <a:rPr lang="en-US" sz="2000" dirty="0"/>
              <a:t>M</a:t>
            </a:r>
            <a:r>
              <a:rPr lang="en-US" sz="2000" dirty="0" smtClean="0"/>
              <a:t> at Dr</a:t>
            </a:r>
            <a:r>
              <a:rPr lang="en-US" sz="2000" dirty="0"/>
              <a:t>. King Elementary School</a:t>
            </a:r>
          </a:p>
          <a:p>
            <a:pPr lvl="0"/>
            <a:r>
              <a:rPr lang="en-US" sz="2000" dirty="0"/>
              <a:t>Delaware </a:t>
            </a:r>
            <a:r>
              <a:rPr lang="en-US" sz="2000" dirty="0" smtClean="0"/>
              <a:t>Primary </a:t>
            </a:r>
            <a:r>
              <a:rPr lang="en-US" sz="2000" dirty="0"/>
              <a:t>School</a:t>
            </a:r>
          </a:p>
          <a:p>
            <a:pPr lvl="0"/>
            <a:r>
              <a:rPr lang="en-US" sz="2000" dirty="0"/>
              <a:t>Frazer PK-8</a:t>
            </a:r>
          </a:p>
          <a:p>
            <a:pPr lvl="0"/>
            <a:r>
              <a:rPr lang="en-US" sz="2000" dirty="0" err="1"/>
              <a:t>Henninger</a:t>
            </a:r>
            <a:r>
              <a:rPr lang="en-US" sz="2000" dirty="0"/>
              <a:t> High School</a:t>
            </a:r>
          </a:p>
          <a:p>
            <a:pPr lvl="0"/>
            <a:r>
              <a:rPr lang="en-US" sz="2000" dirty="0"/>
              <a:t>Dr. Weeks Elementary School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Henninger</a:t>
            </a:r>
            <a:r>
              <a:rPr lang="en-US" sz="2000" dirty="0" smtClean="0"/>
              <a:t> High School</a:t>
            </a:r>
          </a:p>
          <a:p>
            <a:r>
              <a:rPr lang="en-US" sz="2000" dirty="0" smtClean="0"/>
              <a:t>Nottingham High School</a:t>
            </a:r>
          </a:p>
          <a:p>
            <a:r>
              <a:rPr lang="en-US" sz="2000" dirty="0" smtClean="0"/>
              <a:t>Corcoran High School</a:t>
            </a:r>
          </a:p>
          <a:p>
            <a:r>
              <a:rPr lang="en-US" sz="2000" dirty="0" smtClean="0"/>
              <a:t>PSLA</a:t>
            </a: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Steve Alleyne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7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us on </a:t>
            </a:r>
            <a:r>
              <a:rPr lang="en-US" dirty="0" err="1" smtClean="0"/>
              <a:t>FaceBook</a:t>
            </a:r>
            <a:r>
              <a:rPr lang="en-US" dirty="0" smtClean="0"/>
              <a:t> at @</a:t>
            </a:r>
            <a:r>
              <a:rPr lang="en-US" dirty="0" err="1" smtClean="0"/>
              <a:t>scsdparentuniversity</a:t>
            </a:r>
            <a:r>
              <a:rPr lang="en-US" dirty="0" smtClean="0"/>
              <a:t> and at @</a:t>
            </a:r>
            <a:r>
              <a:rPr lang="en-US" dirty="0" err="1" smtClean="0"/>
              <a:t>SCSDFamilyEngagement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977" y="2413613"/>
            <a:ext cx="7915275" cy="32547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71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WCNY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hart Placeholder 5"/>
          <p:cNvPicPr>
            <a:picLocks noGrp="1" noChangeAspect="1"/>
          </p:cNvPicPr>
          <p:nvPr>
            <p:ph type="chart" sz="quarter" idx="14"/>
          </p:nvPr>
        </p:nvPicPr>
        <p:blipFill>
          <a:blip r:embed="rId2"/>
          <a:stretch>
            <a:fillRect/>
          </a:stretch>
        </p:blipFill>
        <p:spPr>
          <a:xfrm>
            <a:off x="265177" y="822960"/>
            <a:ext cx="8659368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37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Get </a:t>
            </a:r>
            <a:r>
              <a:rPr lang="en-US" dirty="0"/>
              <a:t>M</a:t>
            </a:r>
            <a:r>
              <a:rPr lang="en-US" dirty="0" smtClean="0"/>
              <a:t>y </a:t>
            </a:r>
            <a:r>
              <a:rPr lang="en-US" dirty="0"/>
              <a:t>Q</a:t>
            </a:r>
            <a:r>
              <a:rPr lang="en-US" dirty="0" smtClean="0"/>
              <a:t>uestions Answered or Share a positive comment?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2240280"/>
            <a:ext cx="8805672" cy="38837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0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CALLS ARE BEING MADE… NOW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hart Placeholder 5"/>
          <p:cNvPicPr>
            <a:picLocks noGrp="1" noChangeAspect="1"/>
          </p:cNvPicPr>
          <p:nvPr>
            <p:ph type="chart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08524" y="2341690"/>
            <a:ext cx="7927975" cy="3665537"/>
          </a:xfrm>
          <a:prstGeom prst="rect">
            <a:avLst/>
          </a:prstGeom>
        </p:spPr>
      </p:pic>
      <p:sp>
        <p:nvSpPr>
          <p:cNvPr id="9" name="Heart 8"/>
          <p:cNvSpPr/>
          <p:nvPr/>
        </p:nvSpPr>
        <p:spPr>
          <a:xfrm>
            <a:off x="4928616" y="2130552"/>
            <a:ext cx="1152144" cy="969264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3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 r="2865"/>
          <a:stretch/>
        </p:blipFill>
        <p:spPr>
          <a:xfrm>
            <a:off x="5276089" y="1214904"/>
            <a:ext cx="3698788" cy="4879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PROVISION &amp; COMMUNITY OPTIONS</a:t>
            </a:r>
            <a:endParaRPr lang="en-US" dirty="0"/>
          </a:p>
        </p:txBody>
      </p:sp>
      <p:pic>
        <p:nvPicPr>
          <p:cNvPr id="8" name="Chart Placeholder 7"/>
          <p:cNvPicPr>
            <a:picLocks noGrp="1" noChangeAspect="1"/>
          </p:cNvPicPr>
          <p:nvPr>
            <p:ph type="chart" sz="quarter" idx="14"/>
          </p:nvPr>
        </p:nvPicPr>
        <p:blipFill>
          <a:blip r:embed="rId4"/>
          <a:stretch>
            <a:fillRect/>
          </a:stretch>
        </p:blipFill>
        <p:spPr>
          <a:xfrm>
            <a:off x="329184" y="983484"/>
            <a:ext cx="4579592" cy="5111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9240" y="804672"/>
            <a:ext cx="33284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NON-SCSD OPPORTUNITY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877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013" y="4341848"/>
            <a:ext cx="9007973" cy="1537328"/>
          </a:xfrm>
        </p:spPr>
        <p:txBody>
          <a:bodyPr/>
          <a:lstStyle/>
          <a:p>
            <a:pPr algn="ctr"/>
            <a:r>
              <a:rPr lang="en-US" dirty="0" smtClean="0"/>
              <a:t>Coming Up Next on</a:t>
            </a:r>
            <a:br>
              <a:rPr lang="en-US" dirty="0" smtClean="0"/>
            </a:br>
            <a:r>
              <a:rPr lang="en-US" dirty="0" smtClean="0"/>
              <a:t>Friday at 12:00 pm</a:t>
            </a:r>
            <a:r>
              <a:rPr lang="en-US" sz="2800" dirty="0"/>
              <a:t/>
            </a:r>
            <a:br>
              <a:rPr lang="en-US" sz="2800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9" y="163034"/>
            <a:ext cx="6583322" cy="34481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78037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FUTURE TOPICS: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" y="3318045"/>
            <a:ext cx="6089904" cy="363651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4th</a:t>
            </a:r>
            <a:r>
              <a:rPr lang="en-US" sz="2800" b="1" dirty="0" smtClean="0"/>
              <a:t> Quarter Grading Explained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How to Engage Children Academically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Mental Health during the Pandemic and Beyond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CANVAS – What is it and How can I Help My Child?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SUGGESTIONS??????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616" y="186719"/>
            <a:ext cx="3894010" cy="31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774" y="639584"/>
            <a:ext cx="5536626" cy="2392265"/>
          </a:xfrm>
        </p:spPr>
        <p:txBody>
          <a:bodyPr/>
          <a:lstStyle/>
          <a:p>
            <a:r>
              <a:rPr lang="en-US" dirty="0" smtClean="0"/>
              <a:t>WE CAN GET THROUGH THIS TOGETHER!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 FOR JOINING US! HOPE TO SEE YOU AGAIN!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78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2222287"/>
            <a:ext cx="8887968" cy="3636511"/>
          </a:xfrm>
        </p:spPr>
        <p:txBody>
          <a:bodyPr/>
          <a:lstStyle/>
          <a:p>
            <a:r>
              <a:rPr lang="en-US" dirty="0" smtClean="0"/>
              <a:t>If schools were to open in May, would you send your child(</a:t>
            </a:r>
            <a:r>
              <a:rPr lang="en-US" dirty="0" err="1" smtClean="0"/>
              <a:t>ren</a:t>
            </a:r>
            <a:r>
              <a:rPr lang="en-US" dirty="0" smtClean="0"/>
              <a:t>) to school? Why, or why not?</a:t>
            </a:r>
          </a:p>
          <a:p>
            <a:r>
              <a:rPr lang="en-US" dirty="0" smtClean="0"/>
              <a:t>Following this ‘shut-in’, do you think your interactions with your child’s school will be different? What about your involvement – is there anything you would change?</a:t>
            </a:r>
          </a:p>
          <a:p>
            <a:r>
              <a:rPr lang="en-US" dirty="0" smtClean="0"/>
              <a:t>Have you noticed anything new about your child’s learning style (what works, what doesn’t </a:t>
            </a:r>
            <a:r>
              <a:rPr lang="en-US" dirty="0" err="1" smtClean="0"/>
              <a:t>etc</a:t>
            </a:r>
            <a:r>
              <a:rPr lang="en-US" dirty="0" smtClean="0"/>
              <a:t>)?</a:t>
            </a:r>
          </a:p>
          <a:p>
            <a:r>
              <a:rPr lang="en-US" dirty="0" smtClean="0"/>
              <a:t>Have you used the WCNY programming?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73153" y="3039566"/>
            <a:ext cx="9143999" cy="3194137"/>
          </a:xfrm>
        </p:spPr>
        <p:txBody>
          <a:bodyPr/>
          <a:lstStyle/>
          <a:p>
            <a:pPr algn="ctr"/>
            <a:r>
              <a:rPr lang="en-US" sz="4800" dirty="0" smtClean="0"/>
              <a:t>Office of Family Engagement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Jaime Alicea, Superintendent</a:t>
            </a:r>
            <a:br>
              <a:rPr lang="en-US" sz="2800" dirty="0" smtClean="0"/>
            </a:br>
            <a:r>
              <a:rPr lang="en-US" sz="2800" dirty="0" smtClean="0"/>
              <a:t>April 28, 2020</a:t>
            </a:r>
            <a:br>
              <a:rPr lang="en-US" sz="2800" dirty="0" smtClean="0"/>
            </a:br>
            <a:r>
              <a:rPr lang="en-US" sz="2800" dirty="0" smtClean="0"/>
              <a:t>Rachel Fleming, Administrative Aide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7" cy="4061637"/>
          </a:xfrm>
        </p:spPr>
      </p:pic>
    </p:spTree>
    <p:extLst>
      <p:ext uri="{BB962C8B-B14F-4D97-AF65-F5344CB8AC3E}">
        <p14:creationId xmlns:p14="http://schemas.microsoft.com/office/powerpoint/2010/main" val="37987641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Facilitators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5123" y="1972426"/>
            <a:ext cx="3775587" cy="4066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565" y="3038803"/>
            <a:ext cx="4207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Selina Lazarus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800" y="2103490"/>
            <a:ext cx="4769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Mary Lisa Wade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233" y="3986099"/>
            <a:ext cx="4560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Luberta Crouch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790" y="4957361"/>
            <a:ext cx="3872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Nina Vergara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91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Facilitators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5123" y="1972426"/>
            <a:ext cx="3775587" cy="40660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202" y="1972426"/>
            <a:ext cx="4769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Mary Lisa Wade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714307" y="3856074"/>
            <a:ext cx="3211033" cy="2055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253563"/>
            <a:ext cx="1970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315-380-8759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748" y="2807207"/>
            <a:ext cx="1340485" cy="33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0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Facilitators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5123" y="1972426"/>
            <a:ext cx="3775587" cy="4066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564" y="2005759"/>
            <a:ext cx="4207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Selina Lazarus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068" y="2794701"/>
            <a:ext cx="1385025" cy="337377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3409507" y="4253023"/>
            <a:ext cx="1743740" cy="3402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2929089"/>
            <a:ext cx="191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315-372-2380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19388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Facilitators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5123" y="1972426"/>
            <a:ext cx="3775587" cy="40660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233" y="1972426"/>
            <a:ext cx="4560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Luberta Crouch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034" y="2821061"/>
            <a:ext cx="1474146" cy="3217383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3494567" y="3948223"/>
            <a:ext cx="2643963" cy="5599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413" y="3055088"/>
            <a:ext cx="198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315-350-6920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71686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Engagement Facilitators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5123" y="1972426"/>
            <a:ext cx="3775587" cy="40660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1790" y="1972426"/>
            <a:ext cx="3872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Nina Vergara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969" y="2789636"/>
            <a:ext cx="1634511" cy="3329114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3463312" y="3916112"/>
            <a:ext cx="4501116" cy="5458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619" y="3211033"/>
            <a:ext cx="201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315-372-2886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36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13" y="539337"/>
            <a:ext cx="7928999" cy="1232756"/>
          </a:xfrm>
        </p:spPr>
        <p:txBody>
          <a:bodyPr/>
          <a:lstStyle/>
          <a:p>
            <a:pPr algn="ctr"/>
            <a:r>
              <a:rPr lang="en-US" sz="3600" dirty="0" smtClean="0"/>
              <a:t>PROGRAM AIDES</a:t>
            </a:r>
            <a:br>
              <a:rPr lang="en-US" sz="3600" dirty="0" smtClean="0"/>
            </a:br>
            <a:r>
              <a:rPr lang="en-US" sz="3600" dirty="0" smtClean="0"/>
              <a:t>ATTENDANCE ASSISTANTS</a:t>
            </a:r>
            <a:br>
              <a:rPr lang="en-US" sz="3600" dirty="0" smtClean="0"/>
            </a:br>
            <a:r>
              <a:rPr lang="en-US" sz="3600" dirty="0" smtClean="0"/>
              <a:t>SOCIAL WORK ASSISTANTS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86" y="2222500"/>
            <a:ext cx="6746829" cy="3636963"/>
          </a:xfrm>
        </p:spPr>
      </p:pic>
    </p:spTree>
    <p:extLst>
      <p:ext uri="{BB962C8B-B14F-4D97-AF65-F5344CB8AC3E}">
        <p14:creationId xmlns:p14="http://schemas.microsoft.com/office/powerpoint/2010/main" val="254474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OFE @ SCHOOLS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500" y="2147776"/>
            <a:ext cx="8444351" cy="397870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Bellevue/Porter</a:t>
            </a:r>
            <a:r>
              <a:rPr lang="en-US" dirty="0"/>
              <a:t>		</a:t>
            </a:r>
            <a:r>
              <a:rPr lang="en-US" dirty="0" smtClean="0"/>
              <a:t>		Suad Amer				</a:t>
            </a:r>
            <a:r>
              <a:rPr lang="en-US" dirty="0" smtClean="0">
                <a:hlinkClick r:id="rId3"/>
              </a:rPr>
              <a:t>Samer@scsd.us</a:t>
            </a:r>
            <a:endParaRPr lang="en-US" dirty="0" smtClean="0"/>
          </a:p>
          <a:p>
            <a:pPr lvl="0"/>
            <a:r>
              <a:rPr lang="en-US" dirty="0" smtClean="0"/>
              <a:t>PSLA							Lul Hassan				Lhassan@scsd.us</a:t>
            </a:r>
            <a:endParaRPr lang="en-US" dirty="0"/>
          </a:p>
          <a:p>
            <a:pPr lvl="0"/>
            <a:r>
              <a:rPr lang="en-US" dirty="0"/>
              <a:t>Webster/Lemoyne		</a:t>
            </a:r>
            <a:r>
              <a:rPr lang="en-US" dirty="0" smtClean="0"/>
              <a:t>	Lisa Seaton				Lseaton@scsd.us</a:t>
            </a:r>
            <a:endParaRPr lang="en-US" dirty="0"/>
          </a:p>
          <a:p>
            <a:pPr lvl="0"/>
            <a:r>
              <a:rPr lang="en-US" dirty="0" smtClean="0"/>
              <a:t>Salem </a:t>
            </a:r>
            <a:r>
              <a:rPr lang="en-US" dirty="0"/>
              <a:t>Hyde / Huntington	</a:t>
            </a:r>
            <a:r>
              <a:rPr lang="en-US" dirty="0" smtClean="0"/>
              <a:t>	Melissa Hidek			Mhidek@scsd.us</a:t>
            </a:r>
            <a:endParaRPr lang="en-US" dirty="0"/>
          </a:p>
          <a:p>
            <a:pPr lvl="0"/>
            <a:r>
              <a:rPr lang="en-US" dirty="0"/>
              <a:t>Meachem / Van </a:t>
            </a:r>
            <a:r>
              <a:rPr lang="en-US" dirty="0" err="1"/>
              <a:t>Duyn</a:t>
            </a:r>
            <a:r>
              <a:rPr lang="en-US" dirty="0"/>
              <a:t> 	</a:t>
            </a:r>
            <a:r>
              <a:rPr lang="en-US" dirty="0" smtClean="0"/>
              <a:t>	Khaliah Major			Kmajor@scsd.us</a:t>
            </a:r>
            <a:endParaRPr lang="en-US" dirty="0"/>
          </a:p>
          <a:p>
            <a:pPr lvl="0"/>
            <a:r>
              <a:rPr lang="en-US" dirty="0" smtClean="0"/>
              <a:t>Grant</a:t>
            </a:r>
            <a:r>
              <a:rPr lang="en-US" dirty="0"/>
              <a:t>				</a:t>
            </a:r>
            <a:r>
              <a:rPr lang="en-US" dirty="0" smtClean="0"/>
              <a:t>		Tavon Goddard			Tgoddard@scsd.us</a:t>
            </a:r>
            <a:endParaRPr lang="en-US" dirty="0"/>
          </a:p>
          <a:p>
            <a:pPr lvl="0"/>
            <a:r>
              <a:rPr lang="en-US" dirty="0"/>
              <a:t>Seymour			</a:t>
            </a:r>
            <a:r>
              <a:rPr lang="en-US" dirty="0" smtClean="0"/>
              <a:t>			Essence Cooper			Ecooper@scsd.us</a:t>
            </a:r>
            <a:endParaRPr lang="en-US" dirty="0"/>
          </a:p>
          <a:p>
            <a:pPr lvl="0"/>
            <a:r>
              <a:rPr lang="en-US" dirty="0"/>
              <a:t>Ed Smith			</a:t>
            </a:r>
            <a:r>
              <a:rPr lang="en-US" dirty="0" smtClean="0"/>
              <a:t>			Emily </a:t>
            </a:r>
            <a:r>
              <a:rPr lang="en-US" dirty="0"/>
              <a:t>Hart-Gorman </a:t>
            </a:r>
            <a:r>
              <a:rPr lang="en-US" dirty="0" smtClean="0"/>
              <a:t>		EHart-Gorman@scsd.us</a:t>
            </a:r>
            <a:endParaRPr lang="en-US" dirty="0"/>
          </a:p>
          <a:p>
            <a:pPr lvl="0"/>
            <a:r>
              <a:rPr lang="en-US" dirty="0"/>
              <a:t>Oasis/ PFLA			</a:t>
            </a:r>
            <a:r>
              <a:rPr lang="en-US" dirty="0" smtClean="0"/>
              <a:t>		Harmony Johnson		Hjohnson@scsd.us</a:t>
            </a:r>
            <a:endParaRPr lang="en-US" dirty="0"/>
          </a:p>
          <a:p>
            <a:pPr lvl="0"/>
            <a:r>
              <a:rPr lang="en-US" dirty="0"/>
              <a:t>HW Smith			</a:t>
            </a:r>
            <a:r>
              <a:rPr lang="en-US" dirty="0" smtClean="0"/>
              <a:t>		Malaysia Cole			Mcole@scsd.us</a:t>
            </a:r>
            <a:endParaRPr lang="en-US" dirty="0"/>
          </a:p>
          <a:p>
            <a:r>
              <a:rPr lang="en-US" dirty="0"/>
              <a:t>Clary				</a:t>
            </a:r>
            <a:r>
              <a:rPr lang="en-US" dirty="0" smtClean="0"/>
              <a:t>			Lucas Encarnacion		LEncarnacionIrizarry@scsd.us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SCSD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6362A"/>
      </a:accent1>
      <a:accent2>
        <a:srgbClr val="F2B229"/>
      </a:accent2>
      <a:accent3>
        <a:srgbClr val="456774"/>
      </a:accent3>
      <a:accent4>
        <a:srgbClr val="8EA5AE"/>
      </a:accent4>
      <a:accent5>
        <a:srgbClr val="8DB449"/>
      </a:accent5>
      <a:accent6>
        <a:srgbClr val="911B21"/>
      </a:accent6>
      <a:hlink>
        <a:srgbClr val="3D2E2D"/>
      </a:hlink>
      <a:folHlink>
        <a:srgbClr val="A5692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SD PP Template 2016" id="{80F22481-F28C-4F4A-8A4F-A78143467815}" vid="{36556E8A-484A-034A-AFB5-156D4179EA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27C79DE3915468255CB5A53A7032A" ma:contentTypeVersion="13" ma:contentTypeDescription="Create a new document." ma:contentTypeScope="" ma:versionID="56e669eb50618a2467e8d9bacf2ea1de">
  <xsd:schema xmlns:xsd="http://www.w3.org/2001/XMLSchema" xmlns:xs="http://www.w3.org/2001/XMLSchema" xmlns:p="http://schemas.microsoft.com/office/2006/metadata/properties" xmlns:ns3="ddcef4f2-4f89-4f22-8a39-0c5f78ffaee8" xmlns:ns4="4a32e8d1-9cb8-4688-84e2-7d21dc9d71f8" targetNamespace="http://schemas.microsoft.com/office/2006/metadata/properties" ma:root="true" ma:fieldsID="201360d343e59067f97d59717b607197" ns3:_="" ns4:_="">
    <xsd:import namespace="ddcef4f2-4f89-4f22-8a39-0c5f78ffaee8"/>
    <xsd:import namespace="4a32e8d1-9cb8-4688-84e2-7d21dc9d71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ef4f2-4f89-4f22-8a39-0c5f78ff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2e8d1-9cb8-4688-84e2-7d21dc9d7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2579AC-7C5E-433B-B0CC-CA7366598F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25F0AE-E1FC-4B00-A123-0BFBBD1DA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ef4f2-4f89-4f22-8a39-0c5f78ffaee8"/>
    <ds:schemaRef ds:uri="4a32e8d1-9cb8-4688-84e2-7d21dc9d71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675076-D6F4-415C-95C4-56DB5FF9149B}">
  <ds:schemaRefs>
    <ds:schemaRef ds:uri="http://schemas.microsoft.com/office/infopath/2007/PartnerControls"/>
    <ds:schemaRef ds:uri="ddcef4f2-4f89-4f22-8a39-0c5f78ffaee8"/>
    <ds:schemaRef ds:uri="http://purl.org/dc/elements/1.1/"/>
    <ds:schemaRef ds:uri="http://schemas.microsoft.com/office/2006/metadata/properties"/>
    <ds:schemaRef ds:uri="http://purl.org/dc/terms/"/>
    <ds:schemaRef ds:uri="4a32e8d1-9cb8-4688-84e2-7d21dc9d71f8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3281</TotalTime>
  <Words>585</Words>
  <Application>Microsoft Office PowerPoint</Application>
  <PresentationFormat>On-screen Show (4:3)</PresentationFormat>
  <Paragraphs>103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2</vt:lpstr>
      <vt:lpstr>Quotable</vt:lpstr>
      <vt:lpstr>Tuesdays at 6:00 pm Thursdays at 12:00 pm on ZOOM</vt:lpstr>
      <vt:lpstr>Office of Family Engagement Jaime Alicea, Superintendent April 28, 2020 Rachel Fleming, Administrative Aide</vt:lpstr>
      <vt:lpstr>Family Engagement Facilitators</vt:lpstr>
      <vt:lpstr>Family Engagement Facilitators</vt:lpstr>
      <vt:lpstr>Family Engagement Facilitators</vt:lpstr>
      <vt:lpstr>Family Engagement Facilitators</vt:lpstr>
      <vt:lpstr>Family Engagement Facilitators</vt:lpstr>
      <vt:lpstr>PROGRAM AIDES ATTENDANCE ASSISTANTS SOCIAL WORK ASSISTANTS</vt:lpstr>
      <vt:lpstr>OFE @ SCHOOLS</vt:lpstr>
      <vt:lpstr>OFE @ SCHOOLS</vt:lpstr>
      <vt:lpstr>Join us on FaceBook at @scsdparentuniversity and at @SCSDFamilyEngagement</vt:lpstr>
      <vt:lpstr>LEARNING WITH WCNY </vt:lpstr>
      <vt:lpstr>How Can I Get My Questions Answered or Share a positive comment?</vt:lpstr>
      <vt:lpstr>SURVEY CALLS ARE BEING MADE… NOW</vt:lpstr>
      <vt:lpstr>MEAL PROVISION &amp; COMMUNITY OPTIONS</vt:lpstr>
      <vt:lpstr>Coming Up Next on Friday at 12:00 pm </vt:lpstr>
      <vt:lpstr>FUTURE TOPICS:</vt:lpstr>
      <vt:lpstr>WE CAN GET THROUGH THIS TOGETHER!</vt:lpstr>
      <vt:lpstr>QUESTIONS?</vt:lpstr>
    </vt:vector>
  </TitlesOfParts>
  <Company>Syracuse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Engagement</dc:title>
  <dc:creator>Carnegie, Christine</dc:creator>
  <cp:lastModifiedBy>Wright-Williams, Monique</cp:lastModifiedBy>
  <cp:revision>41</cp:revision>
  <cp:lastPrinted>2019-05-21T14:22:51Z</cp:lastPrinted>
  <dcterms:created xsi:type="dcterms:W3CDTF">2017-08-01T19:21:09Z</dcterms:created>
  <dcterms:modified xsi:type="dcterms:W3CDTF">2020-04-30T16:52:49Z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0x01010050227C79DE3915468255CB5A53A7032A</vt:lpwstr>
  </property>
</Properties>
</file>