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4" r:id="rId2"/>
    <p:sldId id="265" r:id="rId3"/>
    <p:sldId id="266" r:id="rId4"/>
    <p:sldId id="267" r:id="rId5"/>
    <p:sldId id="263" r:id="rId6"/>
    <p:sldId id="258" r:id="rId7"/>
    <p:sldId id="260" r:id="rId8"/>
    <p:sldId id="259" r:id="rId9"/>
    <p:sldId id="262" r:id="rId10"/>
    <p:sldId id="268" r:id="rId11"/>
    <p:sldId id="269"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C56E9B-4D7E-468B-BA75-D5FE585FAFDB}" type="datetimeFigureOut">
              <a:rPr lang="en-US" smtClean="0"/>
              <a:t>8/11/2020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B0E2A3-91C8-43E4-9EB2-EBCA4D419EF0}" type="slidenum">
              <a:rPr lang="en-US" smtClean="0"/>
              <a:t>‹#›</a:t>
            </a:fld>
            <a:endParaRPr lang="en-US"/>
          </a:p>
        </p:txBody>
      </p:sp>
    </p:spTree>
    <p:extLst>
      <p:ext uri="{BB962C8B-B14F-4D97-AF65-F5344CB8AC3E}">
        <p14:creationId xmlns:p14="http://schemas.microsoft.com/office/powerpoint/2010/main" val="977817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2</a:t>
            </a:fld>
            <a:endParaRPr lang="en-US" dirty="0"/>
          </a:p>
        </p:txBody>
      </p:sp>
    </p:spTree>
    <p:extLst>
      <p:ext uri="{BB962C8B-B14F-4D97-AF65-F5344CB8AC3E}">
        <p14:creationId xmlns:p14="http://schemas.microsoft.com/office/powerpoint/2010/main" val="296697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Introduce</a:t>
            </a:r>
            <a:r>
              <a:rPr lang="en-US" baseline="0"/>
              <a:t> OFE members present. </a:t>
            </a:r>
          </a:p>
          <a:p>
            <a:r>
              <a:rPr lang="en-US" baseline="0"/>
              <a:t>Give instructions for the Beliefs survey</a:t>
            </a:r>
            <a:endParaRPr lang="en-US"/>
          </a:p>
        </p:txBody>
      </p:sp>
      <p:sp>
        <p:nvSpPr>
          <p:cNvPr id="4" name="Slide Number Placeholder 3"/>
          <p:cNvSpPr>
            <a:spLocks noGrp="1"/>
          </p:cNvSpPr>
          <p:nvPr>
            <p:ph type="sldNum" sz="quarter" idx="10"/>
          </p:nvPr>
        </p:nvSpPr>
        <p:spPr/>
        <p:txBody>
          <a:bodyPr/>
          <a:lstStyle/>
          <a:p>
            <a:fld id="{0A66390F-6CFE-AB40-BE92-1094331F7328}" type="slidenum">
              <a:rPr lang="en-US" smtClean="0"/>
              <a:t>3</a:t>
            </a:fld>
            <a:endParaRPr lang="en-US"/>
          </a:p>
        </p:txBody>
      </p:sp>
    </p:spTree>
    <p:extLst>
      <p:ext uri="{BB962C8B-B14F-4D97-AF65-F5344CB8AC3E}">
        <p14:creationId xmlns:p14="http://schemas.microsoft.com/office/powerpoint/2010/main" val="4269500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39340F-77A9-453B-B865-E3F3F8FF13D8}" type="slidenum">
              <a:rPr lang="en-US" smtClean="0"/>
              <a:t>14</a:t>
            </a:fld>
            <a:endParaRPr lang="en-US"/>
          </a:p>
        </p:txBody>
      </p:sp>
    </p:spTree>
    <p:extLst>
      <p:ext uri="{BB962C8B-B14F-4D97-AF65-F5344CB8AC3E}">
        <p14:creationId xmlns:p14="http://schemas.microsoft.com/office/powerpoint/2010/main" val="1510179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04D702-0C59-4006-A201-F121AFC09A08}"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484874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04D702-0C59-4006-A201-F121AFC09A08}"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325096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04D702-0C59-4006-A201-F121AFC09A08}"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2316824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cept C">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98310" y="2415366"/>
            <a:ext cx="9582684" cy="3050219"/>
          </a:xfrm>
        </p:spPr>
        <p:txBody>
          <a:bodyPr>
            <a:normAutofit/>
          </a:bodyPr>
          <a:lstStyle>
            <a:lvl1pPr marL="0" indent="0" algn="ctr">
              <a:buNone/>
              <a:defRPr sz="3200" i="0">
                <a:solidFill>
                  <a:schemeClr val="tx1">
                    <a:lumMod val="65000"/>
                    <a:lumOff val="35000"/>
                  </a:schemeClr>
                </a:solidFill>
                <a:latin typeface="+mn-lt"/>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Rectangle 6"/>
          <p:cNvSpPr/>
          <p:nvPr userDrawn="1"/>
        </p:nvSpPr>
        <p:spPr>
          <a:xfrm>
            <a:off x="-6349" y="1262063"/>
            <a:ext cx="12192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1561034" y="933451"/>
            <a:ext cx="9069937"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6542088"/>
            <a:ext cx="12192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3961" y="5775658"/>
            <a:ext cx="812139" cy="642607"/>
          </a:xfrm>
          <a:prstGeom prst="rect">
            <a:avLst/>
          </a:prstGeom>
        </p:spPr>
      </p:pic>
      <p:sp>
        <p:nvSpPr>
          <p:cNvPr id="10" name="Title 1"/>
          <p:cNvSpPr>
            <a:spLocks noGrp="1"/>
          </p:cNvSpPr>
          <p:nvPr>
            <p:ph type="title"/>
          </p:nvPr>
        </p:nvSpPr>
        <p:spPr>
          <a:xfrm>
            <a:off x="1811708" y="698501"/>
            <a:ext cx="8648344" cy="1325563"/>
          </a:xfrm>
        </p:spPr>
        <p:txBody>
          <a:bodyPr>
            <a:normAutofit/>
          </a:bodyPr>
          <a:lstStyle>
            <a:lvl1pPr algn="ctr">
              <a:defRPr sz="4400" b="0">
                <a:solidFill>
                  <a:schemeClr val="accent3"/>
                </a:solidFill>
                <a:latin typeface="+mn-lt"/>
              </a:defRPr>
            </a:lvl1pPr>
          </a:lstStyle>
          <a:p>
            <a:r>
              <a:rPr lang="en-US"/>
              <a:t>Click to edit Master title style</a:t>
            </a:r>
          </a:p>
        </p:txBody>
      </p:sp>
      <p:sp>
        <p:nvSpPr>
          <p:cNvPr id="16" name="Slide Number Placeholder 5"/>
          <p:cNvSpPr>
            <a:spLocks noGrp="1"/>
          </p:cNvSpPr>
          <p:nvPr>
            <p:ph type="sldNum" sz="quarter" idx="12"/>
          </p:nvPr>
        </p:nvSpPr>
        <p:spPr>
          <a:xfrm>
            <a:off x="4724400" y="6542088"/>
            <a:ext cx="2743200" cy="315912"/>
          </a:xfrm>
        </p:spPr>
        <p:txBody>
          <a:bodyPr/>
          <a:lstStyle>
            <a:lvl1pPr algn="ctr">
              <a:defRPr sz="1800" b="1">
                <a:solidFill>
                  <a:schemeClr val="bg1"/>
                </a:solidFill>
              </a:defRPr>
            </a:lvl1pPr>
          </a:lstStyle>
          <a:p>
            <a:fld id="{5D0ABABF-2C7C-4B83-A5BB-9D2C7FAA1CF7}" type="slidenum">
              <a:rPr lang="en-US" smtClean="0"/>
              <a:pPr/>
              <a:t>‹#›</a:t>
            </a:fld>
            <a:endParaRPr lang="en-US"/>
          </a:p>
        </p:txBody>
      </p:sp>
    </p:spTree>
    <p:extLst>
      <p:ext uri="{BB962C8B-B14F-4D97-AF65-F5344CB8AC3E}">
        <p14:creationId xmlns:p14="http://schemas.microsoft.com/office/powerpoint/2010/main" val="4141977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0" y="0"/>
            <a:ext cx="12192000" cy="3144814"/>
          </a:xfrm>
        </p:spPr>
        <p:txBody>
          <a:bodyPr/>
          <a:lstStyle/>
          <a:p>
            <a:r>
              <a:rPr lang="en-US"/>
              <a:t>Click icon to add picture</a:t>
            </a:r>
          </a:p>
        </p:txBody>
      </p:sp>
      <p:sp>
        <p:nvSpPr>
          <p:cNvPr id="9" name="Freeform 6"/>
          <p:cNvSpPr/>
          <p:nvPr userDrawn="1"/>
        </p:nvSpPr>
        <p:spPr bwMode="auto">
          <a:xfrm>
            <a:off x="0" y="3144814"/>
            <a:ext cx="12192000" cy="3713186"/>
          </a:xfrm>
          <a:prstGeom prst="rect">
            <a:avLst/>
          </a:pr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4117239"/>
            <a:ext cx="10572000" cy="1080651"/>
          </a:xfrm>
        </p:spPr>
        <p:txBody>
          <a:bodyPr/>
          <a:lstStyle>
            <a:lvl1pPr>
              <a:defRPr sz="5400">
                <a:solidFill>
                  <a:schemeClr val="bg1"/>
                </a:solidFill>
              </a:defRPr>
            </a:lvl1pPr>
          </a:lstStyle>
          <a:p>
            <a:r>
              <a:rPr lang="en-US"/>
              <a:t>Click to edit Master title style</a:t>
            </a:r>
          </a:p>
        </p:txBody>
      </p:sp>
      <p:sp>
        <p:nvSpPr>
          <p:cNvPr id="12" name="Slide Number Placeholder 6"/>
          <p:cNvSpPr>
            <a:spLocks noGrp="1"/>
          </p:cNvSpPr>
          <p:nvPr>
            <p:ph type="sldNum" sz="quarter" idx="12"/>
          </p:nvPr>
        </p:nvSpPr>
        <p:spPr>
          <a:xfrm>
            <a:off x="9982028" y="6124042"/>
            <a:ext cx="1062155" cy="490599"/>
          </a:xfrm>
          <a:prstGeom prst="rect">
            <a:avLst/>
          </a:prstGeom>
        </p:spPr>
        <p:txBody>
          <a:bodyPr/>
          <a:lstStyle/>
          <a:p>
            <a:fld id="{D57F1E4F-1CFF-5643-939E-217C01CDF565}" type="slidenum">
              <a:rPr lang="en-US" dirty="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64745" y="6143584"/>
            <a:ext cx="564723" cy="451512"/>
          </a:xfrm>
          <a:prstGeom prst="rect">
            <a:avLst/>
          </a:prstGeom>
        </p:spPr>
      </p:pic>
    </p:spTree>
    <p:extLst>
      <p:ext uri="{BB962C8B-B14F-4D97-AF65-F5344CB8AC3E}">
        <p14:creationId xmlns:p14="http://schemas.microsoft.com/office/powerpoint/2010/main" val="3806724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2564" y="3648665"/>
            <a:ext cx="9726405" cy="1052923"/>
          </a:xfrm>
        </p:spPr>
        <p:txBody>
          <a:bodyPr>
            <a:noAutofit/>
          </a:bodyPr>
          <a:lstStyle>
            <a:lvl1pPr algn="ctr">
              <a:defRPr sz="4050">
                <a:latin typeface="+mn-lt"/>
              </a:defRPr>
            </a:lvl1pPr>
          </a:lstStyle>
          <a:p>
            <a:r>
              <a:rPr lang="en-US" dirty="0"/>
              <a:t>Click to Edit Master Title Style</a:t>
            </a: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6652" t="61548" r="15441" b="-299"/>
          <a:stretch/>
        </p:blipFill>
        <p:spPr>
          <a:xfrm>
            <a:off x="349" y="236"/>
            <a:ext cx="12192000" cy="3474619"/>
          </a:xfrm>
          <a:prstGeom prst="rect">
            <a:avLst/>
          </a:prstGeom>
        </p:spPr>
      </p:pic>
      <p:sp>
        <p:nvSpPr>
          <p:cNvPr id="11" name="Text Placeholder 10"/>
          <p:cNvSpPr>
            <a:spLocks noGrp="1"/>
          </p:cNvSpPr>
          <p:nvPr userDrawn="1">
            <p:ph type="body" sz="quarter" idx="10"/>
          </p:nvPr>
        </p:nvSpPr>
        <p:spPr>
          <a:xfrm>
            <a:off x="1232564" y="4868339"/>
            <a:ext cx="9726920" cy="484357"/>
          </a:xfrm>
        </p:spPr>
        <p:txBody>
          <a:bodyPr>
            <a:normAutofit/>
          </a:bodyPr>
          <a:lstStyle>
            <a:lvl1pPr marL="0" indent="0" algn="ctr">
              <a:buNone/>
              <a:defRPr sz="1800"/>
            </a:lvl1pPr>
          </a:lstStyle>
          <a:p>
            <a:pPr lvl="0"/>
            <a:r>
              <a:rPr lang="en-US" dirty="0"/>
              <a:t>Edit</a:t>
            </a:r>
          </a:p>
        </p:txBody>
      </p:sp>
      <p:sp>
        <p:nvSpPr>
          <p:cNvPr id="12" name="Text Placeholder 10"/>
          <p:cNvSpPr>
            <a:spLocks noGrp="1"/>
          </p:cNvSpPr>
          <p:nvPr userDrawn="1">
            <p:ph type="body" sz="quarter" idx="11"/>
          </p:nvPr>
        </p:nvSpPr>
        <p:spPr>
          <a:xfrm>
            <a:off x="1232564" y="5484191"/>
            <a:ext cx="9726405" cy="479567"/>
          </a:xfrm>
        </p:spPr>
        <p:txBody>
          <a:bodyPr>
            <a:normAutofit/>
          </a:bodyPr>
          <a:lstStyle>
            <a:lvl1pPr marL="0" indent="0" algn="ctr">
              <a:buNone/>
              <a:defRPr sz="1800"/>
            </a:lvl1pPr>
          </a:lstStyle>
          <a:p>
            <a:pPr lvl="0"/>
            <a:r>
              <a:rPr lang="en-US" dirty="0"/>
              <a:t>Edit</a:t>
            </a:r>
          </a:p>
        </p:txBody>
      </p:sp>
      <p:cxnSp>
        <p:nvCxnSpPr>
          <p:cNvPr id="17" name="Straight Connector 16"/>
          <p:cNvCxnSpPr/>
          <p:nvPr userDrawn="1"/>
        </p:nvCxnSpPr>
        <p:spPr>
          <a:xfrm>
            <a:off x="3330754" y="5362218"/>
            <a:ext cx="5530497"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3" name="Rectangle 2"/>
          <p:cNvSpPr/>
          <p:nvPr userDrawn="1"/>
        </p:nvSpPr>
        <p:spPr>
          <a:xfrm>
            <a:off x="349" y="2333"/>
            <a:ext cx="12192000" cy="3264742"/>
          </a:xfrm>
          <a:prstGeom prst="rect">
            <a:avLst/>
          </a:prstGeom>
          <a:gradFill flip="none" rotWithShape="1">
            <a:gsLst>
              <a:gs pos="26000">
                <a:schemeClr val="tx1">
                  <a:lumMod val="0"/>
                  <a:alpha val="64000"/>
                </a:schemeClr>
              </a:gs>
              <a:gs pos="98000">
                <a:schemeClr val="tx1">
                  <a:lumMod val="80000"/>
                  <a:lumOff val="20000"/>
                  <a:alpha val="0"/>
                </a:schemeClr>
              </a:gs>
            </a:gsLst>
            <a:lin ang="54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0"/>
          </a:p>
        </p:txBody>
      </p:sp>
      <p:grpSp>
        <p:nvGrpSpPr>
          <p:cNvPr id="27" name="Group 26"/>
          <p:cNvGrpSpPr/>
          <p:nvPr userDrawn="1"/>
        </p:nvGrpSpPr>
        <p:grpSpPr>
          <a:xfrm>
            <a:off x="3953862" y="710938"/>
            <a:ext cx="4284281" cy="1226263"/>
            <a:chOff x="2852477" y="761239"/>
            <a:chExt cx="3213211" cy="1226263"/>
          </a:xfrm>
        </p:grpSpPr>
        <p:sp>
          <p:nvSpPr>
            <p:cNvPr id="8" name="Subtitle 2"/>
            <p:cNvSpPr txBox="1">
              <a:spLocks/>
            </p:cNvSpPr>
            <p:nvPr userDrawn="1"/>
          </p:nvSpPr>
          <p:spPr>
            <a:xfrm>
              <a:off x="2852477" y="1589841"/>
              <a:ext cx="3213211" cy="3976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1050" b="0" spc="15" baseline="0" dirty="0">
                  <a:solidFill>
                    <a:schemeClr val="bg1"/>
                  </a:solidFill>
                </a:rPr>
                <a:t>SYRACUSE CITY SCHOOL DISTRICT</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9059" y="761239"/>
              <a:ext cx="2500048" cy="780535"/>
            </a:xfrm>
            <a:prstGeom prst="rect">
              <a:avLst/>
            </a:prstGeom>
          </p:spPr>
        </p:pic>
      </p:grpSp>
    </p:spTree>
    <p:extLst>
      <p:ext uri="{BB962C8B-B14F-4D97-AF65-F5344CB8AC3E}">
        <p14:creationId xmlns:p14="http://schemas.microsoft.com/office/powerpoint/2010/main" val="174636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Header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2" y="447188"/>
            <a:ext cx="10571999" cy="970450"/>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818714" y="2222287"/>
            <a:ext cx="10554575" cy="3636511"/>
          </a:xfrm>
        </p:spPr>
        <p:txBody>
          <a:bodyPr/>
          <a:lstStyle>
            <a:lvl1pPr>
              <a:defRPr sz="12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9982029" y="6124044"/>
            <a:ext cx="1062155" cy="490599"/>
          </a:xfrm>
          <a:prstGeom prst="rect">
            <a:avLst/>
          </a:prstGeom>
        </p:spPr>
        <p:txBody>
          <a:bodyPr/>
          <a:lstStyle/>
          <a:p>
            <a:fld id="{D57F1E4F-1CFF-5643-939E-217C01CDF565}" type="slidenum">
              <a:rPr lang="en-US" dirty="0"/>
              <a:pPr/>
              <a:t>‹#›</a:t>
            </a:fld>
            <a:endParaRPr lang="en-US" dirty="0"/>
          </a:p>
        </p:txBody>
      </p:sp>
      <p:sp>
        <p:nvSpPr>
          <p:cNvPr id="12" name="Content Placeholder 11"/>
          <p:cNvSpPr>
            <a:spLocks noGrp="1"/>
          </p:cNvSpPr>
          <p:nvPr>
            <p:ph sz="quarter" idx="13"/>
          </p:nvPr>
        </p:nvSpPr>
        <p:spPr>
          <a:xfrm>
            <a:off x="2" y="6124044"/>
            <a:ext cx="9778652" cy="490599"/>
          </a:xfrm>
          <a:noFill/>
        </p:spPr>
        <p:txBody>
          <a:bodyPr lIns="274320" anchor="b" anchorCtr="0"/>
          <a:lstStyle>
            <a:lvl1pPr marL="0" indent="0">
              <a:buNone/>
              <a:defRPr i="1">
                <a:solidFill>
                  <a:srgbClr val="C03329"/>
                </a:solidFill>
                <a:latin typeface="+mj-lt"/>
              </a:defRPr>
            </a:lvl1pPr>
          </a:lstStyle>
          <a:p>
            <a:pPr lvl="0"/>
            <a:r>
              <a:rPr lang="en-US"/>
              <a:t>Click to edit Master text styles</a:t>
            </a:r>
          </a:p>
        </p:txBody>
      </p:sp>
      <p:cxnSp>
        <p:nvCxnSpPr>
          <p:cNvPr id="14" name="Straight Connector 13"/>
          <p:cNvCxnSpPr/>
          <p:nvPr userDrawn="1"/>
        </p:nvCxnSpPr>
        <p:spPr>
          <a:xfrm>
            <a:off x="2" y="6202290"/>
            <a:ext cx="10425044" cy="26235"/>
          </a:xfrm>
          <a:prstGeom prst="line">
            <a:avLst/>
          </a:prstGeom>
          <a:ln w="34925">
            <a:solidFill>
              <a:srgbClr val="C0332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8897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04D702-0C59-4006-A201-F121AFC09A08}"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1652663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04D702-0C59-4006-A201-F121AFC09A08}"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242809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04D702-0C59-4006-A201-F121AFC09A08}"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363902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04D702-0C59-4006-A201-F121AFC09A08}" type="datetimeFigureOut">
              <a:rPr lang="en-US" smtClean="0"/>
              <a:t>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54912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04D702-0C59-4006-A201-F121AFC09A08}" type="datetimeFigureOut">
              <a:rPr lang="en-US" smtClean="0"/>
              <a:t>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2239984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04D702-0C59-4006-A201-F121AFC09A08}" type="datetimeFigureOut">
              <a:rPr lang="en-US" smtClean="0"/>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805573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04D702-0C59-4006-A201-F121AFC09A08}"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32185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04D702-0C59-4006-A201-F121AFC09A08}"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9184A-33F6-433F-8CD5-E27744B4F486}" type="slidenum">
              <a:rPr lang="en-US" smtClean="0"/>
              <a:t>‹#›</a:t>
            </a:fld>
            <a:endParaRPr lang="en-US"/>
          </a:p>
        </p:txBody>
      </p:sp>
    </p:spTree>
    <p:extLst>
      <p:ext uri="{BB962C8B-B14F-4D97-AF65-F5344CB8AC3E}">
        <p14:creationId xmlns:p14="http://schemas.microsoft.com/office/powerpoint/2010/main" val="2649616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4D702-0C59-4006-A201-F121AFC09A08}" type="datetimeFigureOut">
              <a:rPr lang="en-US" smtClean="0"/>
              <a:t>8/11/2020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29184A-33F6-433F-8CD5-E27744B4F486}" type="slidenum">
              <a:rPr lang="en-US" smtClean="0"/>
              <a:t>‹#›</a:t>
            </a:fld>
            <a:endParaRPr lang="en-US"/>
          </a:p>
        </p:txBody>
      </p:sp>
    </p:spTree>
    <p:extLst>
      <p:ext uri="{BB962C8B-B14F-4D97-AF65-F5344CB8AC3E}">
        <p14:creationId xmlns:p14="http://schemas.microsoft.com/office/powerpoint/2010/main" val="375760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7168" b="17168"/>
          <a:stretch>
            <a:fillRect/>
          </a:stretch>
        </p:blipFill>
        <p:spPr>
          <a:xfrm>
            <a:off x="1524000" y="0"/>
            <a:ext cx="9144000" cy="3144814"/>
          </a:xfrm>
        </p:spPr>
      </p:pic>
      <p:sp>
        <p:nvSpPr>
          <p:cNvPr id="3" name="Title 2"/>
          <p:cNvSpPr>
            <a:spLocks noGrp="1"/>
          </p:cNvSpPr>
          <p:nvPr>
            <p:ph type="ctrTitle"/>
          </p:nvPr>
        </p:nvSpPr>
        <p:spPr>
          <a:xfrm>
            <a:off x="2131500" y="4657564"/>
            <a:ext cx="7929000" cy="1080651"/>
          </a:xfrm>
        </p:spPr>
        <p:txBody>
          <a:bodyPr>
            <a:normAutofit fontScale="90000"/>
          </a:bodyPr>
          <a:lstStyle/>
          <a:p>
            <a:pPr algn="ctr"/>
            <a:r>
              <a:rPr lang="en-US" dirty="0" smtClean="0"/>
              <a:t>Tuesdays at 6:00 pm</a:t>
            </a:r>
            <a:br>
              <a:rPr lang="en-US" dirty="0" smtClean="0"/>
            </a:br>
            <a:r>
              <a:rPr lang="en-US" dirty="0" smtClean="0"/>
              <a:t>Thursdays at 12:00 pm</a:t>
            </a:r>
            <a:br>
              <a:rPr lang="en-US" dirty="0" smtClean="0"/>
            </a:br>
            <a:r>
              <a:rPr lang="en-US" dirty="0" smtClean="0"/>
              <a:t>on ZOOM</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161564382"/>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lnSpcReduction="10000"/>
          </a:bodyPr>
          <a:lstStyle/>
          <a:p>
            <a:pPr marL="514350" indent="-514350" algn="l">
              <a:buAutoNum type="arabicPeriod"/>
            </a:pPr>
            <a:r>
              <a:rPr lang="en-US" dirty="0" smtClean="0"/>
              <a:t>What PPE will be provide for special education teachers and students?</a:t>
            </a:r>
          </a:p>
          <a:p>
            <a:pPr algn="l"/>
            <a:r>
              <a:rPr lang="en-US" dirty="0">
                <a:solidFill>
                  <a:srgbClr val="FF0000"/>
                </a:solidFill>
              </a:rPr>
              <a:t>Face shields, masks, gowns, and masks with clear film around the mouth have been ordered for appropriate classrooms, staff and students. Dividers have been ordered for buildings and have been prioritized for speech therapy rooms. </a:t>
            </a:r>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Frequently Asked Questions</a:t>
            </a:r>
            <a:endParaRPr lang="en-US" dirty="0"/>
          </a:p>
        </p:txBody>
      </p:sp>
    </p:spTree>
    <p:extLst>
      <p:ext uri="{BB962C8B-B14F-4D97-AF65-F5344CB8AC3E}">
        <p14:creationId xmlns:p14="http://schemas.microsoft.com/office/powerpoint/2010/main" val="3163464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42892" y="2184457"/>
            <a:ext cx="9582684" cy="3050219"/>
          </a:xfrm>
        </p:spPr>
        <p:txBody>
          <a:bodyPr/>
          <a:lstStyle/>
          <a:p>
            <a:pPr marL="514350" indent="-514350" algn="l">
              <a:buAutoNum type="arabicPeriod"/>
            </a:pPr>
            <a:r>
              <a:rPr lang="en-US" dirty="0" smtClean="0"/>
              <a:t>How will High School students accrue CDOS hours?</a:t>
            </a:r>
          </a:p>
          <a:p>
            <a:pPr algn="l"/>
            <a:r>
              <a:rPr lang="en-US" dirty="0" smtClean="0">
                <a:solidFill>
                  <a:srgbClr val="FF0000"/>
                </a:solidFill>
              </a:rPr>
              <a:t>The Special Education Department has partnered with the NYSED Regional Partnership to provide job skill instruction to specific classrooms. CTE seat hours count towards CDOS and we will work to provide opportunities within school buildings where appropriate. </a:t>
            </a:r>
          </a:p>
          <a:p>
            <a:pPr algn="l"/>
            <a:endParaRPr lang="en-US" dirty="0"/>
          </a:p>
        </p:txBody>
      </p:sp>
      <p:sp>
        <p:nvSpPr>
          <p:cNvPr id="3" name="Title 2"/>
          <p:cNvSpPr>
            <a:spLocks noGrp="1"/>
          </p:cNvSpPr>
          <p:nvPr>
            <p:ph type="title"/>
          </p:nvPr>
        </p:nvSpPr>
        <p:spPr/>
        <p:txBody>
          <a:bodyPr/>
          <a:lstStyle/>
          <a:p>
            <a:r>
              <a:rPr lang="en-US" dirty="0" smtClean="0"/>
              <a:t>Frequently Asked Questions</a:t>
            </a:r>
            <a:endParaRPr lang="en-US" dirty="0"/>
          </a:p>
        </p:txBody>
      </p:sp>
    </p:spTree>
    <p:extLst>
      <p:ext uri="{BB962C8B-B14F-4D97-AF65-F5344CB8AC3E}">
        <p14:creationId xmlns:p14="http://schemas.microsoft.com/office/powerpoint/2010/main" val="1997148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42892" y="2184457"/>
            <a:ext cx="9582684" cy="3050219"/>
          </a:xfrm>
        </p:spPr>
        <p:txBody>
          <a:bodyPr>
            <a:normAutofit lnSpcReduction="10000"/>
          </a:bodyPr>
          <a:lstStyle/>
          <a:p>
            <a:pPr marL="514350" indent="-514350" algn="l">
              <a:buAutoNum type="arabicPeriod"/>
            </a:pPr>
            <a:r>
              <a:rPr lang="en-US" dirty="0" smtClean="0"/>
              <a:t>How will you keep students with behavioral issues socially distanced?</a:t>
            </a:r>
          </a:p>
          <a:p>
            <a:pPr algn="l"/>
            <a:r>
              <a:rPr lang="en-US" dirty="0" smtClean="0">
                <a:solidFill>
                  <a:srgbClr val="FF0000"/>
                </a:solidFill>
              </a:rPr>
              <a:t>We will work diligently to ensure safety measures for students and staff. Our Behavior Specialists will work with staff to coach them on ways to engage students with behavioral issues while keeping personal space and staying safe. </a:t>
            </a:r>
            <a:endParaRPr lang="en-US" dirty="0">
              <a:solidFill>
                <a:srgbClr val="FF0000"/>
              </a:solidFill>
            </a:endParaRPr>
          </a:p>
        </p:txBody>
      </p:sp>
      <p:sp>
        <p:nvSpPr>
          <p:cNvPr id="3" name="Title 2"/>
          <p:cNvSpPr>
            <a:spLocks noGrp="1"/>
          </p:cNvSpPr>
          <p:nvPr>
            <p:ph type="title"/>
          </p:nvPr>
        </p:nvSpPr>
        <p:spPr/>
        <p:txBody>
          <a:bodyPr/>
          <a:lstStyle/>
          <a:p>
            <a:r>
              <a:rPr lang="en-US" dirty="0" smtClean="0"/>
              <a:t>Frequently Asked Questions</a:t>
            </a:r>
            <a:endParaRPr lang="en-US" dirty="0"/>
          </a:p>
        </p:txBody>
      </p:sp>
    </p:spTree>
    <p:extLst>
      <p:ext uri="{BB962C8B-B14F-4D97-AF65-F5344CB8AC3E}">
        <p14:creationId xmlns:p14="http://schemas.microsoft.com/office/powerpoint/2010/main" val="3728920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42892" y="2184457"/>
            <a:ext cx="9582684" cy="3050219"/>
          </a:xfrm>
        </p:spPr>
        <p:txBody>
          <a:bodyPr>
            <a:normAutofit/>
          </a:bodyPr>
          <a:lstStyle/>
          <a:p>
            <a:pPr marL="514350" indent="-514350" algn="l">
              <a:buAutoNum type="arabicPeriod"/>
            </a:pPr>
            <a:r>
              <a:rPr lang="en-US" dirty="0" smtClean="0"/>
              <a:t>How will a 1:1 be used during remote learning?</a:t>
            </a:r>
          </a:p>
          <a:p>
            <a:pPr algn="l"/>
            <a:r>
              <a:rPr lang="en-US" dirty="0" smtClean="0">
                <a:solidFill>
                  <a:srgbClr val="FF0000"/>
                </a:solidFill>
              </a:rPr>
              <a:t>Students with 1:1 will be offered the opportunity to be in school for four days. If a parent chooses remote learning, the 1:1 will work with the teacher to support instruction and acquisition of the IEP goals. It will look different for each student. </a:t>
            </a:r>
            <a:endParaRPr lang="en-US" dirty="0">
              <a:solidFill>
                <a:srgbClr val="FF0000"/>
              </a:solidFill>
            </a:endParaRPr>
          </a:p>
        </p:txBody>
      </p:sp>
      <p:sp>
        <p:nvSpPr>
          <p:cNvPr id="3" name="Title 2"/>
          <p:cNvSpPr>
            <a:spLocks noGrp="1"/>
          </p:cNvSpPr>
          <p:nvPr>
            <p:ph type="title"/>
          </p:nvPr>
        </p:nvSpPr>
        <p:spPr/>
        <p:txBody>
          <a:bodyPr/>
          <a:lstStyle/>
          <a:p>
            <a:r>
              <a:rPr lang="en-US" dirty="0" smtClean="0"/>
              <a:t>Frequently Asked Questions</a:t>
            </a:r>
            <a:endParaRPr lang="en-US" dirty="0"/>
          </a:p>
        </p:txBody>
      </p:sp>
    </p:spTree>
    <p:extLst>
      <p:ext uri="{BB962C8B-B14F-4D97-AF65-F5344CB8AC3E}">
        <p14:creationId xmlns:p14="http://schemas.microsoft.com/office/powerpoint/2010/main" val="2056231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500" dirty="0"/>
              <a:t> QUESTIONS </a:t>
            </a:r>
          </a:p>
        </p:txBody>
      </p:sp>
      <p:sp>
        <p:nvSpPr>
          <p:cNvPr id="6" name="Content Placeholder 5"/>
          <p:cNvSpPr>
            <a:spLocks noGrp="1"/>
          </p:cNvSpPr>
          <p:nvPr>
            <p:ph idx="1"/>
          </p:nvPr>
        </p:nvSpPr>
        <p:spPr/>
        <p:txBody>
          <a:bodyPr/>
          <a:lstStyle/>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8690" y="2561967"/>
            <a:ext cx="2674620" cy="2592508"/>
          </a:xfrm>
          <a:prstGeom prst="rect">
            <a:avLst/>
          </a:prstGeom>
        </p:spPr>
      </p:pic>
    </p:spTree>
    <p:extLst>
      <p:ext uri="{BB962C8B-B14F-4D97-AF65-F5344CB8AC3E}">
        <p14:creationId xmlns:p14="http://schemas.microsoft.com/office/powerpoint/2010/main" val="242091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8423" y="3648666"/>
            <a:ext cx="7294804" cy="903916"/>
          </a:xfrm>
        </p:spPr>
        <p:txBody>
          <a:bodyPr/>
          <a:lstStyle/>
          <a:p>
            <a:r>
              <a:rPr lang="en-US" sz="4000" dirty="0"/>
              <a:t>Special Education:</a:t>
            </a:r>
            <a:br>
              <a:rPr lang="en-US" sz="4000" dirty="0"/>
            </a:br>
            <a:r>
              <a:rPr lang="en-US" sz="4000" dirty="0" smtClean="0"/>
              <a:t>Hybrid School Model </a:t>
            </a:r>
            <a:endParaRPr lang="en-US" sz="4000" dirty="0"/>
          </a:p>
        </p:txBody>
      </p:sp>
      <p:sp>
        <p:nvSpPr>
          <p:cNvPr id="3" name="TextBox 2"/>
          <p:cNvSpPr txBox="1"/>
          <p:nvPr/>
        </p:nvSpPr>
        <p:spPr>
          <a:xfrm>
            <a:off x="3496638" y="5722707"/>
            <a:ext cx="5793202" cy="830997"/>
          </a:xfrm>
          <a:prstGeom prst="rect">
            <a:avLst/>
          </a:prstGeom>
          <a:noFill/>
        </p:spPr>
        <p:txBody>
          <a:bodyPr wrap="square" rtlCol="0">
            <a:spAutoFit/>
          </a:bodyPr>
          <a:lstStyle/>
          <a:p>
            <a:pPr algn="ctr"/>
            <a:r>
              <a:rPr lang="en-US" sz="2400" dirty="0"/>
              <a:t>Jaime Alicea, Superintendent of Schools</a:t>
            </a:r>
          </a:p>
          <a:p>
            <a:pPr algn="ctr"/>
            <a:r>
              <a:rPr lang="en-US" sz="2400" dirty="0" smtClean="0"/>
              <a:t>August </a:t>
            </a:r>
            <a:r>
              <a:rPr lang="en-US" sz="2400" dirty="0"/>
              <a:t>2020</a:t>
            </a:r>
          </a:p>
        </p:txBody>
      </p:sp>
    </p:spTree>
    <p:extLst>
      <p:ext uri="{BB962C8B-B14F-4D97-AF65-F5344CB8AC3E}">
        <p14:creationId xmlns:p14="http://schemas.microsoft.com/office/powerpoint/2010/main" val="3097186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Engagement Facilitators</a:t>
            </a:r>
            <a:endParaRPr lang="en-US" dirty="0"/>
          </a:p>
        </p:txBody>
      </p:sp>
      <p:pic>
        <p:nvPicPr>
          <p:cNvPr id="6" name="Content Placeholder 5"/>
          <p:cNvPicPr>
            <a:picLocks noGrp="1" noChangeAspect="1"/>
          </p:cNvPicPr>
          <p:nvPr>
            <p:ph idx="1"/>
          </p:nvPr>
        </p:nvPicPr>
        <p:blipFill>
          <a:blip r:embed="rId3"/>
          <a:stretch>
            <a:fillRect/>
          </a:stretch>
        </p:blipFill>
        <p:spPr>
          <a:xfrm>
            <a:off x="6499124" y="1972426"/>
            <a:ext cx="3775587" cy="4066018"/>
          </a:xfrm>
          <a:prstGeom prst="rect">
            <a:avLst/>
          </a:prstGeom>
        </p:spPr>
      </p:pic>
      <p:sp>
        <p:nvSpPr>
          <p:cNvPr id="7" name="Rectangle 6"/>
          <p:cNvSpPr/>
          <p:nvPr/>
        </p:nvSpPr>
        <p:spPr>
          <a:xfrm>
            <a:off x="1888565" y="3038803"/>
            <a:ext cx="4207434"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Selina Lazarus</a:t>
            </a:r>
          </a:p>
        </p:txBody>
      </p:sp>
      <p:sp>
        <p:nvSpPr>
          <p:cNvPr id="8" name="Rectangle 7"/>
          <p:cNvSpPr/>
          <p:nvPr/>
        </p:nvSpPr>
        <p:spPr>
          <a:xfrm>
            <a:off x="1779800" y="2103490"/>
            <a:ext cx="4769704"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a:ln/>
                <a:solidFill>
                  <a:schemeClr val="accent3"/>
                </a:solidFill>
              </a:rPr>
              <a:t>Mary Lisa Wade</a:t>
            </a:r>
          </a:p>
        </p:txBody>
      </p:sp>
      <p:sp>
        <p:nvSpPr>
          <p:cNvPr id="9" name="Rectangle 8"/>
          <p:cNvSpPr/>
          <p:nvPr/>
        </p:nvSpPr>
        <p:spPr>
          <a:xfrm>
            <a:off x="1712233" y="3986099"/>
            <a:ext cx="4560096"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Luberta Crouch</a:t>
            </a:r>
          </a:p>
        </p:txBody>
      </p:sp>
      <p:sp>
        <p:nvSpPr>
          <p:cNvPr id="10" name="Rectangle 9"/>
          <p:cNvSpPr/>
          <p:nvPr/>
        </p:nvSpPr>
        <p:spPr>
          <a:xfrm>
            <a:off x="2055791" y="4957361"/>
            <a:ext cx="3872983" cy="923330"/>
          </a:xfrm>
          <a:prstGeom prst="rect">
            <a:avLst/>
          </a:prstGeom>
          <a:noFill/>
        </p:spPr>
        <p:txBody>
          <a:bodyPr wrap="none" lIns="91440" tIns="45720" rIns="91440" bIns="45720">
            <a:spAutoFit/>
          </a:bodyPr>
          <a:lstStyle/>
          <a:p>
            <a:pPr algn="ctr"/>
            <a:r>
              <a:rPr lang="en-US"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Nina Vergara</a:t>
            </a:r>
          </a:p>
        </p:txBody>
      </p:sp>
    </p:spTree>
    <p:extLst>
      <p:ext uri="{BB962C8B-B14F-4D97-AF65-F5344CB8AC3E}">
        <p14:creationId xmlns:p14="http://schemas.microsoft.com/office/powerpoint/2010/main" val="31105828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98310" y="2415366"/>
            <a:ext cx="9582684" cy="3680633"/>
          </a:xfrm>
        </p:spPr>
        <p:txBody>
          <a:bodyPr>
            <a:normAutofit fontScale="55000" lnSpcReduction="20000"/>
          </a:bodyPr>
          <a:lstStyle/>
          <a:p>
            <a:pPr marL="457189" indent="-457189" algn="l">
              <a:buFont typeface="Arial" panose="020B0604020202020204" pitchFamily="34" charset="0"/>
              <a:buChar char="•"/>
            </a:pPr>
            <a:r>
              <a:rPr lang="en-US" dirty="0" smtClean="0"/>
              <a:t>Students in special </a:t>
            </a:r>
            <a:r>
              <a:rPr lang="en-US" dirty="0"/>
              <a:t>class (6:1:1, 8:1:1, ,12:1:1, 15:1, 12:1:3:1) </a:t>
            </a:r>
            <a:r>
              <a:rPr lang="en-US" dirty="0" smtClean="0"/>
              <a:t>will attend Monday, Tuesday, Thursday, and Friday.  </a:t>
            </a:r>
          </a:p>
          <a:p>
            <a:pPr marL="457189" indent="-457189" algn="l">
              <a:buFont typeface="Arial" panose="020B0604020202020204" pitchFamily="34" charset="0"/>
              <a:buChar char="•"/>
            </a:pPr>
            <a:r>
              <a:rPr lang="en-US" dirty="0" smtClean="0">
                <a:solidFill>
                  <a:srgbClr val="FF0000"/>
                </a:solidFill>
              </a:rPr>
              <a:t>Preschool students in special class integrated settings and special education itinerant teacher programs-inclusion (SCIS/SEIT-inclusion) will attend Monday, Tuesday, Thursday and Friday.</a:t>
            </a:r>
          </a:p>
          <a:p>
            <a:pPr marL="457189" indent="-457189" algn="l">
              <a:buFont typeface="Arial" panose="020B0604020202020204" pitchFamily="34" charset="0"/>
              <a:buChar char="•"/>
            </a:pPr>
            <a:r>
              <a:rPr lang="en-US" dirty="0" smtClean="0"/>
              <a:t>Students in CT and ICT programming will follow the building hybrid schedule.</a:t>
            </a:r>
          </a:p>
          <a:p>
            <a:pPr marL="457189" indent="-457189" algn="l">
              <a:buFont typeface="Arial" panose="020B0604020202020204" pitchFamily="34" charset="0"/>
              <a:buChar char="•"/>
            </a:pPr>
            <a:r>
              <a:rPr lang="en-US" dirty="0" smtClean="0">
                <a:solidFill>
                  <a:srgbClr val="FF0000"/>
                </a:solidFill>
              </a:rPr>
              <a:t>Students in Special Education Itinerant teacher programs and related service only will follow the building hybrid schedule.</a:t>
            </a:r>
          </a:p>
          <a:p>
            <a:pPr marL="457189" indent="-457189" algn="l">
              <a:buFont typeface="Arial" panose="020B0604020202020204" pitchFamily="34" charset="0"/>
              <a:buChar char="•"/>
            </a:pPr>
            <a:r>
              <a:rPr lang="en-US" dirty="0" smtClean="0"/>
              <a:t>On remote learning days, the special education teacher will provide small group lessons with the students via Microsoft Teams</a:t>
            </a:r>
            <a:r>
              <a:rPr lang="en-US" smtClean="0"/>
              <a:t>. </a:t>
            </a:r>
            <a:endParaRPr lang="en-US" dirty="0" smtClean="0"/>
          </a:p>
          <a:p>
            <a:pPr marL="457189" indent="-457189" algn="l">
              <a:buFont typeface="Arial" panose="020B0604020202020204" pitchFamily="34" charset="0"/>
              <a:buChar char="•"/>
            </a:pPr>
            <a:r>
              <a:rPr lang="en-US" dirty="0" smtClean="0"/>
              <a:t>CT students who are alternatively assessed or have a 1:1 will attend four days per week. These students will be assigned to their pod for two days and will work with a special education teacher and a TA on the other two days, focusing on support with remote instruction assignments. </a:t>
            </a:r>
          </a:p>
        </p:txBody>
      </p:sp>
      <p:sp>
        <p:nvSpPr>
          <p:cNvPr id="3" name="Title 2"/>
          <p:cNvSpPr>
            <a:spLocks noGrp="1"/>
          </p:cNvSpPr>
          <p:nvPr>
            <p:ph type="title"/>
          </p:nvPr>
        </p:nvSpPr>
        <p:spPr/>
        <p:txBody>
          <a:bodyPr/>
          <a:lstStyle/>
          <a:p>
            <a:r>
              <a:rPr lang="en-US" dirty="0" smtClean="0"/>
              <a:t>Elementary Special Education  Model</a:t>
            </a:r>
            <a:endParaRPr lang="en-US" dirty="0"/>
          </a:p>
        </p:txBody>
      </p:sp>
      <p:sp>
        <p:nvSpPr>
          <p:cNvPr id="4" name="Slide Number Placeholder 3"/>
          <p:cNvSpPr>
            <a:spLocks noGrp="1"/>
          </p:cNvSpPr>
          <p:nvPr>
            <p:ph type="sldNum" sz="quarter" idx="12"/>
          </p:nvPr>
        </p:nvSpPr>
        <p:spPr/>
        <p:txBody>
          <a:bodyPr/>
          <a:lstStyle/>
          <a:p>
            <a:fld id="{5D0ABABF-2C7C-4B83-A5BB-9D2C7FAA1CF7}" type="slidenum">
              <a:rPr lang="en-US" smtClean="0"/>
              <a:pPr/>
              <a:t>4</a:t>
            </a:fld>
            <a:endParaRPr lang="en-US"/>
          </a:p>
        </p:txBody>
      </p:sp>
    </p:spTree>
    <p:extLst>
      <p:ext uri="{BB962C8B-B14F-4D97-AF65-F5344CB8AC3E}">
        <p14:creationId xmlns:p14="http://schemas.microsoft.com/office/powerpoint/2010/main" val="537917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98310" y="2415366"/>
            <a:ext cx="9582684" cy="3680633"/>
          </a:xfrm>
        </p:spPr>
        <p:txBody>
          <a:bodyPr>
            <a:normAutofit/>
          </a:bodyPr>
          <a:lstStyle/>
          <a:p>
            <a:pPr marL="457189" indent="-457189" algn="l">
              <a:buFont typeface="Arial" panose="020B0604020202020204" pitchFamily="34" charset="0"/>
              <a:buChar char="•"/>
            </a:pPr>
            <a:r>
              <a:rPr lang="en-US" dirty="0" smtClean="0"/>
              <a:t>Resource only students will follow each building’s hybrid schedule. Resource may be a mix of in person and remote services. </a:t>
            </a:r>
          </a:p>
          <a:p>
            <a:pPr marL="457189" indent="-457189" algn="l">
              <a:buFont typeface="Arial" panose="020B0604020202020204" pitchFamily="34" charset="0"/>
              <a:buChar char="•"/>
            </a:pPr>
            <a:r>
              <a:rPr lang="en-US" dirty="0" smtClean="0"/>
              <a:t>Every effort will be made to provide in person related services. Some students may have a mix of </a:t>
            </a:r>
            <a:r>
              <a:rPr lang="en-US" dirty="0" err="1" smtClean="0"/>
              <a:t>teletherapy</a:t>
            </a:r>
            <a:r>
              <a:rPr lang="en-US" dirty="0" smtClean="0"/>
              <a:t> and in person services depending on the frequency of services indicated on the IEP. </a:t>
            </a:r>
          </a:p>
        </p:txBody>
      </p:sp>
      <p:sp>
        <p:nvSpPr>
          <p:cNvPr id="3" name="Title 2"/>
          <p:cNvSpPr>
            <a:spLocks noGrp="1"/>
          </p:cNvSpPr>
          <p:nvPr>
            <p:ph type="title"/>
          </p:nvPr>
        </p:nvSpPr>
        <p:spPr/>
        <p:txBody>
          <a:bodyPr/>
          <a:lstStyle/>
          <a:p>
            <a:r>
              <a:rPr lang="en-US" dirty="0" smtClean="0"/>
              <a:t>Elementary Special Education  Model</a:t>
            </a:r>
            <a:endParaRPr lang="en-US" dirty="0"/>
          </a:p>
        </p:txBody>
      </p:sp>
      <p:sp>
        <p:nvSpPr>
          <p:cNvPr id="4" name="Slide Number Placeholder 3"/>
          <p:cNvSpPr>
            <a:spLocks noGrp="1"/>
          </p:cNvSpPr>
          <p:nvPr>
            <p:ph type="sldNum" sz="quarter" idx="12"/>
          </p:nvPr>
        </p:nvSpPr>
        <p:spPr/>
        <p:txBody>
          <a:bodyPr/>
          <a:lstStyle/>
          <a:p>
            <a:fld id="{5D0ABABF-2C7C-4B83-A5BB-9D2C7FAA1CF7}" type="slidenum">
              <a:rPr lang="en-US" smtClean="0"/>
              <a:pPr/>
              <a:t>5</a:t>
            </a:fld>
            <a:endParaRPr lang="en-US"/>
          </a:p>
        </p:txBody>
      </p:sp>
    </p:spTree>
    <p:extLst>
      <p:ext uri="{BB962C8B-B14F-4D97-AF65-F5344CB8AC3E}">
        <p14:creationId xmlns:p14="http://schemas.microsoft.com/office/powerpoint/2010/main" val="72126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98310" y="2415366"/>
            <a:ext cx="9582684" cy="3680633"/>
          </a:xfrm>
        </p:spPr>
        <p:txBody>
          <a:bodyPr>
            <a:normAutofit fontScale="77500" lnSpcReduction="20000"/>
          </a:bodyPr>
          <a:lstStyle/>
          <a:p>
            <a:pPr marL="457189" indent="-457189" algn="l">
              <a:buFont typeface="Arial" panose="020B0604020202020204" pitchFamily="34" charset="0"/>
              <a:buChar char="•"/>
            </a:pPr>
            <a:r>
              <a:rPr lang="en-US" dirty="0" smtClean="0"/>
              <a:t>Students in special class (6:1:1, 8:1:1, ,12:1:1, 15:1, 12:1:3:1) will attend Monday, Tuesday, Thursday, and Friday. </a:t>
            </a:r>
          </a:p>
          <a:p>
            <a:pPr marL="457189" indent="-457189" algn="l">
              <a:buFont typeface="Arial" panose="020B0604020202020204" pitchFamily="34" charset="0"/>
              <a:buChar char="•"/>
            </a:pPr>
            <a:r>
              <a:rPr lang="en-US" dirty="0"/>
              <a:t>Students in CT and ICT programming will follow the building hybrid schedule. </a:t>
            </a:r>
            <a:endParaRPr lang="en-US" dirty="0" smtClean="0"/>
          </a:p>
          <a:p>
            <a:pPr marL="457189" indent="-457189" algn="l">
              <a:buFont typeface="Arial" panose="020B0604020202020204" pitchFamily="34" charset="0"/>
              <a:buChar char="•"/>
            </a:pPr>
            <a:r>
              <a:rPr lang="en-US" dirty="0" smtClean="0"/>
              <a:t>On </a:t>
            </a:r>
            <a:r>
              <a:rPr lang="en-US" dirty="0"/>
              <a:t>remote learning days, the special education teacher will provide small group lessons with the students via </a:t>
            </a:r>
            <a:r>
              <a:rPr lang="en-US" dirty="0" smtClean="0"/>
              <a:t>Microsoft Teams. </a:t>
            </a:r>
          </a:p>
          <a:p>
            <a:pPr marL="457189" indent="-457189" algn="l">
              <a:buFont typeface="Arial" panose="020B0604020202020204" pitchFamily="34" charset="0"/>
              <a:buChar char="•"/>
            </a:pPr>
            <a:r>
              <a:rPr lang="en-US" dirty="0" smtClean="0"/>
              <a:t>CT students who are alternatively assessed or have a 1:1 will attend four days per week. These </a:t>
            </a:r>
            <a:r>
              <a:rPr lang="en-US" dirty="0"/>
              <a:t>students will be assigned to their pod for two days and will work with a special education teacher and a TA on the other two days, focusing on support with remote instruction assignments. </a:t>
            </a:r>
            <a:endParaRPr lang="en-US" dirty="0" smtClean="0"/>
          </a:p>
        </p:txBody>
      </p:sp>
      <p:sp>
        <p:nvSpPr>
          <p:cNvPr id="3" name="Title 2"/>
          <p:cNvSpPr>
            <a:spLocks noGrp="1"/>
          </p:cNvSpPr>
          <p:nvPr>
            <p:ph type="title"/>
          </p:nvPr>
        </p:nvSpPr>
        <p:spPr/>
        <p:txBody>
          <a:bodyPr/>
          <a:lstStyle/>
          <a:p>
            <a:r>
              <a:rPr lang="en-US" dirty="0" smtClean="0"/>
              <a:t>Middle School Special Education  Model</a:t>
            </a:r>
            <a:endParaRPr lang="en-US" dirty="0"/>
          </a:p>
        </p:txBody>
      </p:sp>
      <p:sp>
        <p:nvSpPr>
          <p:cNvPr id="4" name="Slide Number Placeholder 3"/>
          <p:cNvSpPr>
            <a:spLocks noGrp="1"/>
          </p:cNvSpPr>
          <p:nvPr>
            <p:ph type="sldNum" sz="quarter" idx="12"/>
          </p:nvPr>
        </p:nvSpPr>
        <p:spPr/>
        <p:txBody>
          <a:bodyPr/>
          <a:lstStyle/>
          <a:p>
            <a:fld id="{5D0ABABF-2C7C-4B83-A5BB-9D2C7FAA1CF7}" type="slidenum">
              <a:rPr lang="en-US" smtClean="0"/>
              <a:pPr/>
              <a:t>6</a:t>
            </a:fld>
            <a:endParaRPr lang="en-US"/>
          </a:p>
        </p:txBody>
      </p:sp>
    </p:spTree>
    <p:extLst>
      <p:ext uri="{BB962C8B-B14F-4D97-AF65-F5344CB8AC3E}">
        <p14:creationId xmlns:p14="http://schemas.microsoft.com/office/powerpoint/2010/main" val="2420523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77500" lnSpcReduction="20000"/>
          </a:bodyPr>
          <a:lstStyle/>
          <a:p>
            <a:pPr marL="457189" indent="-457189" algn="l">
              <a:buFont typeface="Arial" panose="020B0604020202020204" pitchFamily="34" charset="0"/>
              <a:buChar char="•"/>
            </a:pPr>
            <a:r>
              <a:rPr lang="en-US" dirty="0"/>
              <a:t>Resource only students will follow each building’s hybrid schedule. Resource may be a mix of in person and remote services. </a:t>
            </a:r>
          </a:p>
          <a:p>
            <a:pPr marL="457189" indent="-457189" algn="l">
              <a:buFont typeface="Arial" panose="020B0604020202020204" pitchFamily="34" charset="0"/>
              <a:buChar char="•"/>
            </a:pPr>
            <a:r>
              <a:rPr lang="en-US" dirty="0"/>
              <a:t>Every effort will be made to provide in person related services. Some students may have a mix of </a:t>
            </a:r>
            <a:r>
              <a:rPr lang="en-US" dirty="0" err="1"/>
              <a:t>teletherapy</a:t>
            </a:r>
            <a:r>
              <a:rPr lang="en-US" dirty="0"/>
              <a:t> and in person services depending on the frequency of services indicated on the IEP</a:t>
            </a:r>
            <a:r>
              <a:rPr lang="en-US" dirty="0" smtClean="0"/>
              <a:t>.</a:t>
            </a:r>
          </a:p>
          <a:p>
            <a:pPr marL="457189" indent="-457189" algn="l">
              <a:buFont typeface="Arial" panose="020B0604020202020204" pitchFamily="34" charset="0"/>
              <a:buChar char="•"/>
            </a:pPr>
            <a:r>
              <a:rPr lang="en-US" dirty="0" smtClean="0"/>
              <a:t>Mixed Programming – Students who attend special class for some subjects will be in school four days per week for special class instruction. The remainder of the four days will be spent with a special education teacher and TA to focus on completion of remote learning assignments. </a:t>
            </a:r>
            <a:endParaRPr lang="en-US" dirty="0"/>
          </a:p>
        </p:txBody>
      </p:sp>
      <p:sp>
        <p:nvSpPr>
          <p:cNvPr id="3" name="Title 2"/>
          <p:cNvSpPr>
            <a:spLocks noGrp="1"/>
          </p:cNvSpPr>
          <p:nvPr>
            <p:ph type="title"/>
          </p:nvPr>
        </p:nvSpPr>
        <p:spPr/>
        <p:txBody>
          <a:bodyPr/>
          <a:lstStyle/>
          <a:p>
            <a:r>
              <a:rPr lang="en-US" dirty="0"/>
              <a:t>Middle School Special Education  Model</a:t>
            </a:r>
          </a:p>
        </p:txBody>
      </p:sp>
    </p:spTree>
    <p:extLst>
      <p:ext uri="{BB962C8B-B14F-4D97-AF65-F5344CB8AC3E}">
        <p14:creationId xmlns:p14="http://schemas.microsoft.com/office/powerpoint/2010/main" val="20797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98310" y="2415366"/>
            <a:ext cx="9582684" cy="3680633"/>
          </a:xfrm>
        </p:spPr>
        <p:txBody>
          <a:bodyPr>
            <a:normAutofit fontScale="85000" lnSpcReduction="10000"/>
          </a:bodyPr>
          <a:lstStyle/>
          <a:p>
            <a:pPr marL="457189" indent="-457189" algn="l">
              <a:buFont typeface="Arial" panose="020B0604020202020204" pitchFamily="34" charset="0"/>
              <a:buChar char="•"/>
            </a:pPr>
            <a:r>
              <a:rPr lang="en-US" dirty="0" smtClean="0"/>
              <a:t>Students in special class </a:t>
            </a:r>
            <a:r>
              <a:rPr lang="en-US" dirty="0"/>
              <a:t>(6:1:1, 8:1:1, ,12:1:1, 15:1, 12:1:3:1</a:t>
            </a:r>
            <a:r>
              <a:rPr lang="en-US" dirty="0" smtClean="0"/>
              <a:t>) will attend Monday, Tuesday, Thursday, and Friday.</a:t>
            </a:r>
          </a:p>
          <a:p>
            <a:pPr marL="457189" indent="-457189" algn="l">
              <a:buFont typeface="Arial" panose="020B0604020202020204" pitchFamily="34" charset="0"/>
              <a:buChar char="•"/>
            </a:pPr>
            <a:r>
              <a:rPr lang="en-US" dirty="0" smtClean="0"/>
              <a:t>CT teachers will pair with general education teachers to develop accommodations through Canvas. Special Educators will hold daily office hours for students to drop in and receive assistance or have concepts retaught. </a:t>
            </a:r>
          </a:p>
          <a:p>
            <a:pPr marL="457189" indent="-457189" algn="l">
              <a:buFont typeface="Arial" panose="020B0604020202020204" pitchFamily="34" charset="0"/>
              <a:buChar char="•"/>
            </a:pPr>
            <a:r>
              <a:rPr lang="en-US" dirty="0" smtClean="0"/>
              <a:t>CT students who are alternatively assessed or have a 1:1 will attend 4 days per week. During the four days, they will work with a special education teacher and a TA on remote learning assignments. </a:t>
            </a:r>
          </a:p>
        </p:txBody>
      </p:sp>
      <p:sp>
        <p:nvSpPr>
          <p:cNvPr id="3" name="Title 2"/>
          <p:cNvSpPr>
            <a:spLocks noGrp="1"/>
          </p:cNvSpPr>
          <p:nvPr>
            <p:ph type="title"/>
          </p:nvPr>
        </p:nvSpPr>
        <p:spPr/>
        <p:txBody>
          <a:bodyPr/>
          <a:lstStyle/>
          <a:p>
            <a:r>
              <a:rPr lang="en-US" dirty="0" smtClean="0"/>
              <a:t>High School Special Education  Model</a:t>
            </a:r>
            <a:endParaRPr lang="en-US" dirty="0"/>
          </a:p>
        </p:txBody>
      </p:sp>
      <p:sp>
        <p:nvSpPr>
          <p:cNvPr id="4" name="Slide Number Placeholder 3"/>
          <p:cNvSpPr>
            <a:spLocks noGrp="1"/>
          </p:cNvSpPr>
          <p:nvPr>
            <p:ph type="sldNum" sz="quarter" idx="12"/>
          </p:nvPr>
        </p:nvSpPr>
        <p:spPr/>
        <p:txBody>
          <a:bodyPr/>
          <a:lstStyle/>
          <a:p>
            <a:fld id="{5D0ABABF-2C7C-4B83-A5BB-9D2C7FAA1CF7}" type="slidenum">
              <a:rPr lang="en-US" smtClean="0"/>
              <a:pPr/>
              <a:t>8</a:t>
            </a:fld>
            <a:endParaRPr lang="en-US"/>
          </a:p>
        </p:txBody>
      </p:sp>
    </p:spTree>
    <p:extLst>
      <p:ext uri="{BB962C8B-B14F-4D97-AF65-F5344CB8AC3E}">
        <p14:creationId xmlns:p14="http://schemas.microsoft.com/office/powerpoint/2010/main" val="822237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298310" y="2415366"/>
            <a:ext cx="9582684" cy="3486670"/>
          </a:xfrm>
        </p:spPr>
        <p:txBody>
          <a:bodyPr>
            <a:normAutofit fontScale="77500" lnSpcReduction="20000"/>
          </a:bodyPr>
          <a:lstStyle/>
          <a:p>
            <a:pPr marL="457189" indent="-457189" algn="l">
              <a:buFont typeface="Arial" panose="020B0604020202020204" pitchFamily="34" charset="0"/>
              <a:buChar char="•"/>
            </a:pPr>
            <a:r>
              <a:rPr lang="en-US" dirty="0"/>
              <a:t>Resource </a:t>
            </a:r>
            <a:r>
              <a:rPr lang="en-US" dirty="0" smtClean="0"/>
              <a:t>will be provided remotely. Each student will have a daily, scheduled resource session with a special education teacher in a group of 5 or less. </a:t>
            </a:r>
            <a:endParaRPr lang="en-US" dirty="0"/>
          </a:p>
          <a:p>
            <a:pPr marL="457189" indent="-457189" algn="l">
              <a:buFont typeface="Arial" panose="020B0604020202020204" pitchFamily="34" charset="0"/>
              <a:buChar char="•"/>
            </a:pPr>
            <a:r>
              <a:rPr lang="en-US" dirty="0"/>
              <a:t>Every effort will be made to provide in person related services. Some students may have a mix of </a:t>
            </a:r>
            <a:r>
              <a:rPr lang="en-US" dirty="0" err="1"/>
              <a:t>teletherapy</a:t>
            </a:r>
            <a:r>
              <a:rPr lang="en-US" dirty="0"/>
              <a:t> and in person services depending on the frequency of services indicated on the IEP</a:t>
            </a:r>
            <a:r>
              <a:rPr lang="en-US" dirty="0" smtClean="0"/>
              <a:t>.</a:t>
            </a:r>
          </a:p>
          <a:p>
            <a:pPr marL="457189" indent="-457189" algn="l">
              <a:buFont typeface="Arial" panose="020B0604020202020204" pitchFamily="34" charset="0"/>
              <a:buChar char="•"/>
            </a:pPr>
            <a:r>
              <a:rPr lang="en-US" dirty="0" smtClean="0"/>
              <a:t>Mixed Programming – Students who attend special class for some subjects will be in school four days per week for special class instruction. The remainder of the four days will be spent with a special education teacher and TA to focus on completion of remote learning assignments. </a:t>
            </a:r>
            <a:endParaRPr lang="en-US" dirty="0"/>
          </a:p>
        </p:txBody>
      </p:sp>
      <p:sp>
        <p:nvSpPr>
          <p:cNvPr id="3" name="Title 2"/>
          <p:cNvSpPr>
            <a:spLocks noGrp="1"/>
          </p:cNvSpPr>
          <p:nvPr>
            <p:ph type="title"/>
          </p:nvPr>
        </p:nvSpPr>
        <p:spPr/>
        <p:txBody>
          <a:bodyPr/>
          <a:lstStyle/>
          <a:p>
            <a:r>
              <a:rPr lang="en-US" dirty="0" smtClean="0"/>
              <a:t>High School </a:t>
            </a:r>
            <a:r>
              <a:rPr lang="en-US" dirty="0"/>
              <a:t>Special Education  Model</a:t>
            </a:r>
          </a:p>
        </p:txBody>
      </p:sp>
    </p:spTree>
    <p:extLst>
      <p:ext uri="{BB962C8B-B14F-4D97-AF65-F5344CB8AC3E}">
        <p14:creationId xmlns:p14="http://schemas.microsoft.com/office/powerpoint/2010/main" val="1090738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20493</TotalTime>
  <Words>956</Words>
  <Application>Microsoft Office PowerPoint</Application>
  <PresentationFormat>Widescreen</PresentationFormat>
  <Paragraphs>59</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Tuesdays at 6:00 pm Thursdays at 12:00 pm on ZOOM</vt:lpstr>
      <vt:lpstr>Special Education: Hybrid School Model </vt:lpstr>
      <vt:lpstr>Family Engagement Facilitators</vt:lpstr>
      <vt:lpstr>Elementary Special Education  Model</vt:lpstr>
      <vt:lpstr>Elementary Special Education  Model</vt:lpstr>
      <vt:lpstr>Middle School Special Education  Model</vt:lpstr>
      <vt:lpstr>Middle School Special Education  Model</vt:lpstr>
      <vt:lpstr>High School Special Education  Model</vt:lpstr>
      <vt:lpstr>High School Special Education  Model</vt:lpstr>
      <vt:lpstr>Frequently Asked Questions</vt:lpstr>
      <vt:lpstr>Frequently Asked Questions</vt:lpstr>
      <vt:lpstr>Frequently Asked Questions</vt:lpstr>
      <vt:lpstr>Frequently Asked Questions</vt:lpstr>
      <vt:lpstr> QUESTIONS </vt:lpstr>
    </vt:vector>
  </TitlesOfParts>
  <Company>Syracuse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Evans, Amy E.</dc:creator>
  <cp:lastModifiedBy>Evans, Amy E.</cp:lastModifiedBy>
  <cp:revision>19</cp:revision>
  <dcterms:created xsi:type="dcterms:W3CDTF">2020-07-23T12:14:28Z</dcterms:created>
  <dcterms:modified xsi:type="dcterms:W3CDTF">2020-08-11T20:33:35Z</dcterms:modified>
</cp:coreProperties>
</file>