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2" r:id="rId4"/>
  </p:sldMasterIdLst>
  <p:notesMasterIdLst>
    <p:notesMasterId r:id="rId31"/>
  </p:notesMasterIdLst>
  <p:sldIdLst>
    <p:sldId id="257" r:id="rId5"/>
    <p:sldId id="290" r:id="rId6"/>
    <p:sldId id="288" r:id="rId7"/>
    <p:sldId id="259" r:id="rId8"/>
    <p:sldId id="260" r:id="rId9"/>
    <p:sldId id="275" r:id="rId10"/>
    <p:sldId id="274" r:id="rId11"/>
    <p:sldId id="276" r:id="rId12"/>
    <p:sldId id="277" r:id="rId13"/>
    <p:sldId id="278" r:id="rId14"/>
    <p:sldId id="291" r:id="rId15"/>
    <p:sldId id="293" r:id="rId16"/>
    <p:sldId id="263" r:id="rId17"/>
    <p:sldId id="265" r:id="rId18"/>
    <p:sldId id="266" r:id="rId19"/>
    <p:sldId id="267" r:id="rId20"/>
    <p:sldId id="292" r:id="rId21"/>
    <p:sldId id="286" r:id="rId22"/>
    <p:sldId id="287" r:id="rId23"/>
    <p:sldId id="294" r:id="rId24"/>
    <p:sldId id="283" r:id="rId25"/>
    <p:sldId id="270" r:id="rId26"/>
    <p:sldId id="271" r:id="rId27"/>
    <p:sldId id="272" r:id="rId28"/>
    <p:sldId id="273" r:id="rId29"/>
    <p:sldId id="282"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9254FF-F0C0-4087-941C-3A4E1A64371C}" v="2" dt="2023-08-25T15:42:02.8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86" d="100"/>
          <a:sy n="86" d="100"/>
        </p:scale>
        <p:origin x="70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ediger, Aimee M." userId="c156360e-bd05-4748-b367-f9e3f475d262" providerId="ADAL" clId="{609254FF-F0C0-4087-941C-3A4E1A64371C}"/>
    <pc:docChg chg="modSld">
      <pc:chgData name="Ruediger, Aimee M." userId="c156360e-bd05-4748-b367-f9e3f475d262" providerId="ADAL" clId="{609254FF-F0C0-4087-941C-3A4E1A64371C}" dt="2023-08-29T15:04:51.568" v="14" actId="20577"/>
      <pc:docMkLst>
        <pc:docMk/>
      </pc:docMkLst>
      <pc:sldChg chg="modSp mod">
        <pc:chgData name="Ruediger, Aimee M." userId="c156360e-bd05-4748-b367-f9e3f475d262" providerId="ADAL" clId="{609254FF-F0C0-4087-941C-3A4E1A64371C}" dt="2023-08-29T15:04:51.568" v="14" actId="20577"/>
        <pc:sldMkLst>
          <pc:docMk/>
          <pc:sldMk cId="1561794578" sldId="276"/>
        </pc:sldMkLst>
        <pc:spChg chg="mod">
          <ac:chgData name="Ruediger, Aimee M." userId="c156360e-bd05-4748-b367-f9e3f475d262" providerId="ADAL" clId="{609254FF-F0C0-4087-941C-3A4E1A64371C}" dt="2023-08-29T15:04:51.568" v="14" actId="20577"/>
          <ac:spMkLst>
            <pc:docMk/>
            <pc:sldMk cId="1561794578" sldId="276"/>
            <ac:spMk id="3" creationId="{AEC1975C-23F4-4B21-B637-A53C1977896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E93E34-F110-4AE7-8560-72E2FE04F4B9}" type="datetimeFigureOut">
              <a:rPr lang="en-US" smtClean="0"/>
              <a:t>8/29/2023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BE64E7-A718-429D-B2BF-63EC053030DE}" type="slidenum">
              <a:rPr lang="en-US" smtClean="0"/>
              <a:t>‹#›</a:t>
            </a:fld>
            <a:endParaRPr lang="en-US"/>
          </a:p>
        </p:txBody>
      </p:sp>
    </p:spTree>
    <p:extLst>
      <p:ext uri="{BB962C8B-B14F-4D97-AF65-F5344CB8AC3E}">
        <p14:creationId xmlns:p14="http://schemas.microsoft.com/office/powerpoint/2010/main" val="492895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lumMod val="7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A76EB9D5-7E1A-4433-8B21-2237CC26FA2C}" type="datetimeFigureOut">
              <a:rPr lang="en-US" dirty="0"/>
              <a:t>8/29/2023</a:t>
            </a:fld>
            <a:endParaRPr lang="en-US"/>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1">
                    <a:lumMod val="75000"/>
                    <a:lumOff val="25000"/>
                  </a:schemeClr>
                </a:solidFill>
              </a:defRPr>
            </a:lvl1pPr>
          </a:lstStyle>
          <a:p>
            <a:endParaRPr lang="en-US"/>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415867502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598A19-B9D6-4696-A74D-9FEF900C8B6A}" type="datetimeFigureOut">
              <a:rPr lang="en-US" dirty="0"/>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616099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205100-39B0-4914-BBD6-34F267582565}" type="datetimeFigureOut">
              <a:rPr lang="en-US" dirty="0"/>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045694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9EF837-FEDB-44F2-8FB5-4F56FC548A33}" type="datetimeFigureOut">
              <a:rPr lang="en-US" dirty="0"/>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501158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6" name="Rectangle 15"/>
          <p:cNvSpPr/>
          <p:nvPr/>
        </p:nvSpPr>
        <p:spPr>
          <a:xfrm>
            <a:off x="11784" y="0"/>
            <a:ext cx="12192000" cy="6858000"/>
          </a:xfrm>
          <a:prstGeom prst="rect">
            <a:avLst/>
          </a:prstGeom>
          <a:blipFill dpi="0" rotWithShape="1">
            <a:blip r:embed="rId2">
              <a:alphaModFix amt="40000"/>
              <a:duotone>
                <a:schemeClr val="accent2">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4EC2AB55-62C0-407E-B706-C907B44B0BFC}" type="datetimeFigureOut">
              <a:rPr lang="en-US" dirty="0"/>
              <a:t>8/29/2023</a:t>
            </a:fld>
            <a:endParaRPr lang="en-US"/>
          </a:p>
        </p:txBody>
      </p:sp>
      <p:sp>
        <p:nvSpPr>
          <p:cNvPr id="5" name="Footer Placeholder 4"/>
          <p:cNvSpPr>
            <a:spLocks noGrp="1"/>
          </p:cNvSpPr>
          <p:nvPr>
            <p:ph type="ftr" sz="quarter" idx="11"/>
          </p:nvPr>
        </p:nvSpPr>
        <p:spPr>
          <a:xfrm>
            <a:off x="1453896" y="5212080"/>
            <a:ext cx="5907024" cy="228600"/>
          </a:xfrm>
        </p:spPr>
        <p:txBody>
          <a:bodyPr/>
          <a:lstStyle>
            <a:lvl1pPr algn="l">
              <a:defRPr/>
            </a:lvl1pPr>
          </a:lstStyle>
          <a:p>
            <a:endParaRPr lang="en-US"/>
          </a:p>
        </p:txBody>
      </p:sp>
      <p:sp>
        <p:nvSpPr>
          <p:cNvPr id="6" name="Slide Number Placeholder 5"/>
          <p:cNvSpPr>
            <a:spLocks noGrp="1"/>
          </p:cNvSpPr>
          <p:nvPr>
            <p:ph type="sldNum" sz="quarter" idx="12"/>
          </p:nvPr>
        </p:nvSpPr>
        <p:spPr>
          <a:xfrm>
            <a:off x="8604504" y="5212080"/>
            <a:ext cx="2112264" cy="228600"/>
          </a:xfrm>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66763182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FBB33F-FEF5-4E73-A5F9-307689FE77C6}" type="datetimeFigureOut">
              <a:rPr lang="en-US" dirty="0"/>
              <a:t>8/29/2023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32398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64B5FA4-F0B8-4D71-BC92-932E3A1502F8}" type="datetimeFigureOut">
              <a:rPr lang="en-US" dirty="0"/>
              <a:t>8/29/2023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900439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D89F80-C2CE-4D6A-80E4-D3515AD92BC6}" type="datetimeFigureOut">
              <a:rPr lang="en-US" dirty="0"/>
              <a:t>8/29/2023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059520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E4220E-EF40-477E-B84C-637FC7CE78DB}" type="datetimeFigureOut">
              <a:rPr lang="en-US" dirty="0"/>
              <a:t>8/29/2023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819334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tx1"/>
                </a:solidFill>
                <a:effectLst/>
                <a:latin typeface="+mj-lt"/>
                <a:ea typeface="+mn-ea"/>
                <a:cs typeface="+mn-cs"/>
              </a:defRPr>
            </a:lvl1pPr>
          </a:lstStyle>
          <a:p>
            <a:r>
              <a:rPr lang="en-US"/>
              <a:t>Click to edit Master title style</a:t>
            </a:r>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FD0B8D63-E026-4E54-B301-C824E1BD14F3}" type="datetimeFigureOut">
              <a:rPr lang="en-US" dirty="0"/>
              <a:t>8/29/2023</a:t>
            </a:fld>
            <a:endParaRPr lang="en-US"/>
          </a:p>
        </p:txBody>
      </p:sp>
      <p:sp>
        <p:nvSpPr>
          <p:cNvPr id="9" name="Footer Placeholder 8"/>
          <p:cNvSpPr>
            <a:spLocks noGrp="1"/>
          </p:cNvSpPr>
          <p:nvPr>
            <p:ph type="ftr" sz="quarter" idx="11"/>
          </p:nvPr>
        </p:nvSpPr>
        <p:spPr/>
        <p:txBody>
          <a:bodyPr/>
          <a:lstStyle>
            <a:lvl1pPr algn="r">
              <a:defRPr/>
            </a:lvl1pPr>
          </a:lstStyle>
          <a:p>
            <a:endParaRPr lang="en-US"/>
          </a:p>
        </p:txBody>
      </p:sp>
      <p:sp>
        <p:nvSpPr>
          <p:cNvPr id="11" name="Slide Number Placeholder 10"/>
          <p:cNvSpPr>
            <a:spLocks noGrp="1"/>
          </p:cNvSpPr>
          <p:nvPr>
            <p:ph type="sldNum" sz="quarter" idx="12"/>
          </p:nvPr>
        </p:nvSpPr>
        <p:spPr>
          <a:xfrm>
            <a:off x="10396728" y="6227064"/>
            <a:ext cx="1463040" cy="256032"/>
          </a:xfrm>
        </p:spPr>
        <p:txBody>
          <a:bodyPr/>
          <a:lstStyle/>
          <a:p>
            <a:fld id="{4FAB73BC-B049-4115-A692-8D63A059BFB8}" type="slidenum">
              <a:rPr lang="en-US" dirty="0"/>
              <a:pPr/>
              <a:t>‹#›</a:t>
            </a:fld>
            <a:endParaRPr lang="en-US"/>
          </a:p>
        </p:txBody>
      </p:sp>
      <p:sp>
        <p:nvSpPr>
          <p:cNvPr id="12" name="Rectangle 11"/>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71615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a:t>Click to edit Master title style</a:t>
            </a:r>
          </a:p>
        </p:txBody>
      </p:sp>
      <p:sp>
        <p:nvSpPr>
          <p:cNvPr id="3" name="Picture Placeholder 2"/>
          <p:cNvSpPr>
            <a:spLocks noGrp="1" noChangeAspect="1"/>
          </p:cNvSpPr>
          <p:nvPr>
            <p:ph type="pic" idx="1"/>
          </p:nvPr>
        </p:nvSpPr>
        <p:spPr>
          <a:xfrm>
            <a:off x="228599" y="237744"/>
            <a:ext cx="8531352" cy="6382512"/>
          </a:xfrm>
          <a:solidFill>
            <a:schemeClr val="accent6">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6C423185-9573-406A-8068-0AB4F2335019}" type="datetimeFigureOut">
              <a:rPr lang="en-US" dirty="0"/>
              <a:t>8/29/2023</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0396728" y="6227064"/>
            <a:ext cx="1463040" cy="256032"/>
          </a:xfrm>
        </p:spPr>
        <p:txBody>
          <a:bodyPr/>
          <a:lstStyle/>
          <a:p>
            <a:fld id="{4FAB73BC-B049-4115-A692-8D63A059BFB8}" type="slidenum">
              <a:rPr lang="en-US" dirty="0"/>
              <a:pPr/>
              <a:t>‹#›</a:t>
            </a:fld>
            <a:endParaRPr lang="en-US"/>
          </a:p>
        </p:txBody>
      </p:sp>
      <p:sp>
        <p:nvSpPr>
          <p:cNvPr id="10" name="Rectangle 9"/>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2082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6C5516DA-9D86-4E1E-A623-C11F9F74EB59}" type="datetimeFigureOut">
              <a:rPr lang="en-US" dirty="0"/>
              <a:t>8/29/2023</a:t>
            </a:fld>
            <a:endParaRPr lang="en-US"/>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extLst>
      <p:ext uri="{BB962C8B-B14F-4D97-AF65-F5344CB8AC3E}">
        <p14:creationId xmlns:p14="http://schemas.microsoft.com/office/powerpoint/2010/main" val="3734350306"/>
      </p:ext>
    </p:extLst>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syracusecityschools.com/tfiles/folder6594/Montessori%20at%20LeMoyne%20Behavior%20Matrix.pdf"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www.syracusecityschools.com/tfiles/folder607/SYRNY1-%232967007-v1-SCSD_-_DASA_Complaint_Form.pdf"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syracusecityschools.com/districtpage.cfm?pageid=457" TargetMode="Externa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syracusecityschools.com/tfiles/folder508/Medical_Transportation_Application%20revised%2012-22-22.pdf" TargetMode="External"/><Relationship Id="rId2" Type="http://schemas.openxmlformats.org/officeDocument/2006/relationships/hyperlink" Target="https://www.syracusecityschools.com/districtpage.cfm?pageid=508" TargetMode="External"/><Relationship Id="rId1" Type="http://schemas.openxmlformats.org/officeDocument/2006/relationships/slideLayout" Target="../slideLayouts/slideLayout7.xml"/><Relationship Id="rId6" Type="http://schemas.openxmlformats.org/officeDocument/2006/relationships/hyperlink" Target="https://www.syracusecityschools.com/tfiles/folder508/Appeal%20Packet%20revised%2012-22-22.pdf" TargetMode="External"/><Relationship Id="rId5" Type="http://schemas.openxmlformats.org/officeDocument/2006/relationships/hyperlink" Target="https://www.syracusecityschools.com/tfiles/folder508/Stop%20Change%20Request%20Form%20updated%2012-21-22.pdf" TargetMode="External"/><Relationship Id="rId4" Type="http://schemas.openxmlformats.org/officeDocument/2006/relationships/hyperlink" Target="https://www.syracusecityschools.com/tfiles/folder508/2023-2024%20Childcare%20Form.pdf"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1.youseemore.com/scsd/" TargetMode="External"/><Relationship Id="rId2" Type="http://schemas.openxmlformats.org/officeDocument/2006/relationships/hyperlink" Target="https://clever.com/oauth/authorize?channel=clever&amp;client_id=4c63c1cf623dce82caac&amp;confirmed=true&amp;district_id=54186971f31a51703500bad0&amp;redirect_uri=https%3A%2F%2Fclever.com%2Fin%2Fauth_callback&amp;response_type=code&amp;state=0cac00b5d749c83664054482538f19a515ec2fe32b004b7bfe67f2d31d622887" TargetMode="External"/><Relationship Id="rId1" Type="http://schemas.openxmlformats.org/officeDocument/2006/relationships/slideLayout" Target="../slideLayouts/slideLayout2.xml"/><Relationship Id="rId4" Type="http://schemas.openxmlformats.org/officeDocument/2006/relationships/hyperlink" Target="mailto:lbachiller@scsd.us"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9252"/>
          <a:stretch/>
        </p:blipFill>
        <p:spPr>
          <a:xfrm>
            <a:off x="1" y="-5"/>
            <a:ext cx="12191695" cy="5020241"/>
          </a:xfrm>
          <a:custGeom>
            <a:avLst/>
            <a:gdLst/>
            <a:ahLst/>
            <a:cxnLst/>
            <a:rect l="l" t="t" r="r" b="b"/>
            <a:pathLst>
              <a:path w="12191695" h="5020241">
                <a:moveTo>
                  <a:pt x="0" y="0"/>
                </a:moveTo>
                <a:lnTo>
                  <a:pt x="12191695" y="0"/>
                </a:lnTo>
                <a:lnTo>
                  <a:pt x="12191695" y="4057991"/>
                </a:lnTo>
                <a:lnTo>
                  <a:pt x="11914945" y="4110187"/>
                </a:lnTo>
                <a:lnTo>
                  <a:pt x="11639412" y="4159931"/>
                </a:lnTo>
                <a:lnTo>
                  <a:pt x="11362661" y="4208624"/>
                </a:lnTo>
                <a:lnTo>
                  <a:pt x="11084690" y="4250310"/>
                </a:lnTo>
                <a:lnTo>
                  <a:pt x="10807939" y="4292347"/>
                </a:lnTo>
                <a:lnTo>
                  <a:pt x="10529968" y="4331582"/>
                </a:lnTo>
                <a:lnTo>
                  <a:pt x="10255655" y="4365211"/>
                </a:lnTo>
                <a:lnTo>
                  <a:pt x="9977684" y="4397089"/>
                </a:lnTo>
                <a:lnTo>
                  <a:pt x="9700933" y="4426165"/>
                </a:lnTo>
                <a:lnTo>
                  <a:pt x="9429058" y="4451387"/>
                </a:lnTo>
                <a:lnTo>
                  <a:pt x="9153526" y="4476609"/>
                </a:lnTo>
                <a:lnTo>
                  <a:pt x="8881651" y="4497628"/>
                </a:lnTo>
                <a:lnTo>
                  <a:pt x="8609776" y="4514092"/>
                </a:lnTo>
                <a:lnTo>
                  <a:pt x="8339121" y="4531258"/>
                </a:lnTo>
                <a:lnTo>
                  <a:pt x="8070903" y="4545620"/>
                </a:lnTo>
                <a:lnTo>
                  <a:pt x="7805124" y="4555779"/>
                </a:lnTo>
                <a:lnTo>
                  <a:pt x="7539345" y="4564537"/>
                </a:lnTo>
                <a:lnTo>
                  <a:pt x="7276005" y="4572944"/>
                </a:lnTo>
                <a:lnTo>
                  <a:pt x="7016322" y="4576798"/>
                </a:lnTo>
                <a:lnTo>
                  <a:pt x="6756639" y="4581001"/>
                </a:lnTo>
                <a:lnTo>
                  <a:pt x="6500613" y="4583103"/>
                </a:lnTo>
                <a:lnTo>
                  <a:pt x="6247026"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p:spPr>
      </p:pic>
      <p:sp>
        <p:nvSpPr>
          <p:cNvPr id="2" name="TextBox 1"/>
          <p:cNvSpPr txBox="1"/>
          <p:nvPr/>
        </p:nvSpPr>
        <p:spPr>
          <a:xfrm>
            <a:off x="636916" y="4854346"/>
            <a:ext cx="10407602" cy="868026"/>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1200">
                <a:solidFill>
                  <a:srgbClr val="EBEBEB"/>
                </a:solidFill>
                <a:latin typeface="+mj-lt"/>
                <a:ea typeface="+mj-ea"/>
                <a:cs typeface="+mj-cs"/>
              </a:rPr>
              <a:t>Montessori at LeMoyne</a:t>
            </a:r>
          </a:p>
          <a:p>
            <a:pPr>
              <a:lnSpc>
                <a:spcPct val="90000"/>
              </a:lnSpc>
              <a:spcBef>
                <a:spcPct val="0"/>
              </a:spcBef>
              <a:spcAft>
                <a:spcPts val="600"/>
              </a:spcAft>
            </a:pPr>
            <a:r>
              <a:rPr lang="en-US" sz="1200">
                <a:solidFill>
                  <a:srgbClr val="EBEBEB"/>
                </a:solidFill>
                <a:latin typeface="+mj-lt"/>
                <a:ea typeface="+mj-ea"/>
                <a:cs typeface="+mj-cs"/>
              </a:rPr>
              <a:t>Student and Parent Handbook</a:t>
            </a:r>
          </a:p>
          <a:p>
            <a:pPr>
              <a:lnSpc>
                <a:spcPct val="90000"/>
              </a:lnSpc>
              <a:spcBef>
                <a:spcPct val="0"/>
              </a:spcBef>
              <a:spcAft>
                <a:spcPts val="600"/>
              </a:spcAft>
            </a:pPr>
            <a:r>
              <a:rPr lang="en-US" sz="1200">
                <a:solidFill>
                  <a:srgbClr val="EBEBEB"/>
                </a:solidFill>
                <a:latin typeface="+mj-lt"/>
                <a:ea typeface="+mj-ea"/>
                <a:cs typeface="+mj-cs"/>
              </a:rPr>
              <a:t>2023 - 2024</a:t>
            </a:r>
          </a:p>
        </p:txBody>
      </p:sp>
      <p:sp>
        <p:nvSpPr>
          <p:cNvPr id="4" name="TextBox 3"/>
          <p:cNvSpPr txBox="1"/>
          <p:nvPr/>
        </p:nvSpPr>
        <p:spPr>
          <a:xfrm>
            <a:off x="2878722" y="5450139"/>
            <a:ext cx="6747641" cy="1031051"/>
          </a:xfrm>
          <a:prstGeom prst="rect">
            <a:avLst/>
          </a:prstGeom>
          <a:noFill/>
        </p:spPr>
        <p:txBody>
          <a:bodyPr wrap="square" rtlCol="0" anchor="t">
            <a:spAutoFit/>
          </a:bodyPr>
          <a:lstStyle/>
          <a:p>
            <a:pPr algn="ctr">
              <a:spcAft>
                <a:spcPts val="600"/>
              </a:spcAft>
            </a:pPr>
            <a:r>
              <a:rPr lang="en-US" sz="2800">
                <a:solidFill>
                  <a:schemeClr val="bg1"/>
                </a:solidFill>
                <a:latin typeface="Constantia" panose="02030602050306030303" pitchFamily="18" charset="0"/>
              </a:rPr>
              <a:t>1528 LeMoyne Avenue, Syracuse, NY 13208 </a:t>
            </a:r>
          </a:p>
          <a:p>
            <a:pPr algn="ctr">
              <a:spcAft>
                <a:spcPts val="600"/>
              </a:spcAft>
            </a:pPr>
            <a:r>
              <a:rPr lang="en-US" sz="2800">
                <a:solidFill>
                  <a:schemeClr val="bg1"/>
                </a:solidFill>
                <a:latin typeface="Constantia"/>
              </a:rPr>
              <a:t>Phone (315)435-4590 - Fax (315) 435-4591</a:t>
            </a:r>
          </a:p>
        </p:txBody>
      </p:sp>
    </p:spTree>
    <p:extLst>
      <p:ext uri="{BB962C8B-B14F-4D97-AF65-F5344CB8AC3E}">
        <p14:creationId xmlns:p14="http://schemas.microsoft.com/office/powerpoint/2010/main" val="3860687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009E310-C7C2-4F23-B466-4417C8ED3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700D9C7C-2C5D-4FFF-83DE-742A88A964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A4C31FF5-F97E-4082-BFC5-A880DB9F3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1150" y="457200"/>
            <a:ext cx="8533646" cy="5943603"/>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useBgFill="1">
        <p:nvSpPr>
          <p:cNvPr id="14" name="Rectangle 13">
            <a:extLst>
              <a:ext uri="{FF2B5EF4-FFF2-40B4-BE49-F238E27FC236}">
                <a16:creationId xmlns:a16="http://schemas.microsoft.com/office/drawing/2014/main" id="{6015B4CE-42DE-4E9B-B800-B5B8142E6F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2467" y="621793"/>
            <a:ext cx="8198780" cy="5614416"/>
          </a:xfrm>
          <a:prstGeom prst="rect">
            <a:avLst/>
          </a:prstGeom>
          <a:ln w="6350" cap="sq" cmpd="sng" algn="ctr">
            <a:noFill/>
            <a:prstDash val="solid"/>
            <a:miter lim="800000"/>
          </a:ln>
          <a:effectLst/>
        </p:spPr>
      </p:sp>
      <p:sp>
        <p:nvSpPr>
          <p:cNvPr id="2" name="Title 1">
            <a:extLst>
              <a:ext uri="{FF2B5EF4-FFF2-40B4-BE49-F238E27FC236}">
                <a16:creationId xmlns:a16="http://schemas.microsoft.com/office/drawing/2014/main" id="{D2A7E088-ADA4-406F-A136-13D675C8B809}"/>
              </a:ext>
            </a:extLst>
          </p:cNvPr>
          <p:cNvSpPr>
            <a:spLocks noGrp="1"/>
          </p:cNvSpPr>
          <p:nvPr>
            <p:ph type="title"/>
          </p:nvPr>
        </p:nvSpPr>
        <p:spPr>
          <a:xfrm>
            <a:off x="3844616" y="881210"/>
            <a:ext cx="7417925" cy="1517035"/>
          </a:xfrm>
        </p:spPr>
        <p:txBody>
          <a:bodyPr>
            <a:normAutofit/>
          </a:bodyPr>
          <a:lstStyle/>
          <a:p>
            <a:r>
              <a:rPr lang="en-US" b="1">
                <a:solidFill>
                  <a:schemeClr val="tx1">
                    <a:lumMod val="75000"/>
                    <a:lumOff val="25000"/>
                  </a:schemeClr>
                </a:solidFill>
                <a:latin typeface="Georgia"/>
              </a:rPr>
              <a:t>Office Staff</a:t>
            </a:r>
            <a:endParaRPr lang="en-US">
              <a:solidFill>
                <a:schemeClr val="tx1">
                  <a:lumMod val="75000"/>
                  <a:lumOff val="25000"/>
                </a:schemeClr>
              </a:solidFill>
              <a:latin typeface="Georgia"/>
            </a:endParaRPr>
          </a:p>
        </p:txBody>
      </p:sp>
      <p:sp>
        <p:nvSpPr>
          <p:cNvPr id="3" name="Content Placeholder 2">
            <a:extLst>
              <a:ext uri="{FF2B5EF4-FFF2-40B4-BE49-F238E27FC236}">
                <a16:creationId xmlns:a16="http://schemas.microsoft.com/office/drawing/2014/main" id="{42574E64-F7D9-4E91-9FAF-7FB2D4A1D267}"/>
              </a:ext>
            </a:extLst>
          </p:cNvPr>
          <p:cNvSpPr>
            <a:spLocks noGrp="1"/>
          </p:cNvSpPr>
          <p:nvPr>
            <p:ph idx="1"/>
          </p:nvPr>
        </p:nvSpPr>
        <p:spPr>
          <a:xfrm>
            <a:off x="3844616" y="2626840"/>
            <a:ext cx="7245103" cy="3131777"/>
          </a:xfrm>
        </p:spPr>
        <p:txBody>
          <a:bodyPr vert="horz" lIns="91440" tIns="45720" rIns="91440" bIns="45720" rtlCol="0" anchor="t">
            <a:normAutofit/>
          </a:bodyPr>
          <a:lstStyle/>
          <a:p>
            <a:r>
              <a:rPr lang="en-US">
                <a:solidFill>
                  <a:schemeClr val="tx1">
                    <a:lumMod val="75000"/>
                    <a:lumOff val="25000"/>
                  </a:schemeClr>
                </a:solidFill>
                <a:latin typeface="Georgia"/>
              </a:rPr>
              <a:t>Principal – Rebecca Chynoweth</a:t>
            </a:r>
          </a:p>
          <a:p>
            <a:r>
              <a:rPr lang="en-US">
                <a:solidFill>
                  <a:schemeClr val="tx1">
                    <a:lumMod val="75000"/>
                    <a:lumOff val="25000"/>
                  </a:schemeClr>
                </a:solidFill>
                <a:latin typeface="Georgia"/>
              </a:rPr>
              <a:t>Vice-Principal – Katharine Johnson</a:t>
            </a:r>
          </a:p>
          <a:p>
            <a:r>
              <a:rPr lang="en-US">
                <a:solidFill>
                  <a:schemeClr val="tx1">
                    <a:lumMod val="75000"/>
                    <a:lumOff val="25000"/>
                  </a:schemeClr>
                </a:solidFill>
                <a:latin typeface="Georgia"/>
              </a:rPr>
              <a:t>Lead Secretary – Aimee Ruediger</a:t>
            </a:r>
          </a:p>
          <a:p>
            <a:r>
              <a:rPr lang="en-US">
                <a:solidFill>
                  <a:schemeClr val="tx1">
                    <a:lumMod val="75000"/>
                    <a:lumOff val="25000"/>
                  </a:schemeClr>
                </a:solidFill>
                <a:latin typeface="Georgia"/>
              </a:rPr>
              <a:t>Office Assistant – Susan Kilpatrick</a:t>
            </a:r>
          </a:p>
          <a:p>
            <a:r>
              <a:rPr lang="en-US">
                <a:solidFill>
                  <a:schemeClr val="tx1">
                    <a:lumMod val="75000"/>
                    <a:lumOff val="25000"/>
                  </a:schemeClr>
                </a:solidFill>
                <a:latin typeface="Georgia"/>
              </a:rPr>
              <a:t>Program Aide – Dorothy Manzi</a:t>
            </a:r>
            <a:endParaRPr lang="en-US">
              <a:solidFill>
                <a:schemeClr val="tx1">
                  <a:lumMod val="75000"/>
                  <a:lumOff val="25000"/>
                </a:schemeClr>
              </a:solidFill>
              <a:ea typeface="+mj-lt"/>
              <a:cs typeface="+mj-lt"/>
            </a:endParaRPr>
          </a:p>
          <a:p>
            <a:pPr>
              <a:buClr>
                <a:srgbClr val="D4ECCB"/>
              </a:buClr>
            </a:pPr>
            <a:endParaRPr lang="en-US">
              <a:solidFill>
                <a:schemeClr val="tx1">
                  <a:lumMod val="75000"/>
                  <a:lumOff val="25000"/>
                </a:schemeClr>
              </a:solidFill>
              <a:latin typeface="Georgia"/>
            </a:endParaRPr>
          </a:p>
          <a:p>
            <a:endParaRPr lang="en-US">
              <a:solidFill>
                <a:schemeClr val="tx1">
                  <a:lumMod val="75000"/>
                  <a:lumOff val="25000"/>
                </a:schemeClr>
              </a:solidFill>
              <a:latin typeface="Georgia"/>
            </a:endParaRPr>
          </a:p>
        </p:txBody>
      </p:sp>
    </p:spTree>
    <p:extLst>
      <p:ext uri="{BB962C8B-B14F-4D97-AF65-F5344CB8AC3E}">
        <p14:creationId xmlns:p14="http://schemas.microsoft.com/office/powerpoint/2010/main" val="1244463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009E310-C7C2-4F23-B466-4417C8ED3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700D9C7C-2C5D-4FFF-83DE-742A88A964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A4C31FF5-F97E-4082-BFC5-A880DB9F3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1150" y="457200"/>
            <a:ext cx="8533646" cy="5943603"/>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useBgFill="1">
        <p:nvSpPr>
          <p:cNvPr id="14" name="Rectangle 13">
            <a:extLst>
              <a:ext uri="{FF2B5EF4-FFF2-40B4-BE49-F238E27FC236}">
                <a16:creationId xmlns:a16="http://schemas.microsoft.com/office/drawing/2014/main" id="{6015B4CE-42DE-4E9B-B800-B5B8142E6F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2467" y="621793"/>
            <a:ext cx="8198780" cy="5614416"/>
          </a:xfrm>
          <a:prstGeom prst="rect">
            <a:avLst/>
          </a:prstGeom>
          <a:ln w="6350" cap="sq" cmpd="sng" algn="ctr">
            <a:noFill/>
            <a:prstDash val="solid"/>
            <a:miter lim="800000"/>
          </a:ln>
          <a:effectLst/>
        </p:spPr>
      </p:sp>
      <p:sp>
        <p:nvSpPr>
          <p:cNvPr id="2" name="Title 1">
            <a:extLst>
              <a:ext uri="{FF2B5EF4-FFF2-40B4-BE49-F238E27FC236}">
                <a16:creationId xmlns:a16="http://schemas.microsoft.com/office/drawing/2014/main" id="{8B9A188A-85F7-53F6-D981-AD9C2884ED99}"/>
              </a:ext>
            </a:extLst>
          </p:cNvPr>
          <p:cNvSpPr>
            <a:spLocks noGrp="1"/>
          </p:cNvSpPr>
          <p:nvPr>
            <p:ph type="title"/>
          </p:nvPr>
        </p:nvSpPr>
        <p:spPr>
          <a:xfrm>
            <a:off x="3844616" y="881210"/>
            <a:ext cx="7417925" cy="1517035"/>
          </a:xfrm>
        </p:spPr>
        <p:txBody>
          <a:bodyPr>
            <a:normAutofit/>
          </a:bodyPr>
          <a:lstStyle/>
          <a:p>
            <a:r>
              <a:rPr lang="en-US" b="1">
                <a:solidFill>
                  <a:schemeClr val="tx1">
                    <a:lumMod val="75000"/>
                    <a:lumOff val="25000"/>
                  </a:schemeClr>
                </a:solidFill>
              </a:rPr>
              <a:t>Attendance Policy</a:t>
            </a:r>
          </a:p>
        </p:txBody>
      </p:sp>
      <p:sp>
        <p:nvSpPr>
          <p:cNvPr id="3" name="Content Placeholder 2">
            <a:extLst>
              <a:ext uri="{FF2B5EF4-FFF2-40B4-BE49-F238E27FC236}">
                <a16:creationId xmlns:a16="http://schemas.microsoft.com/office/drawing/2014/main" id="{104161D0-9B80-D07E-5EE1-0E692AF75F0C}"/>
              </a:ext>
            </a:extLst>
          </p:cNvPr>
          <p:cNvSpPr>
            <a:spLocks noGrp="1"/>
          </p:cNvSpPr>
          <p:nvPr>
            <p:ph idx="1"/>
          </p:nvPr>
        </p:nvSpPr>
        <p:spPr>
          <a:xfrm>
            <a:off x="3844616" y="2122937"/>
            <a:ext cx="7208233" cy="3635680"/>
          </a:xfrm>
        </p:spPr>
        <p:txBody>
          <a:bodyPr vert="horz" lIns="91440" tIns="45720" rIns="91440" bIns="45720" rtlCol="0" anchor="t">
            <a:normAutofit/>
          </a:bodyPr>
          <a:lstStyle/>
          <a:p>
            <a:r>
              <a:rPr lang="en-US" sz="2000" b="1">
                <a:solidFill>
                  <a:schemeClr val="tx1">
                    <a:lumMod val="75000"/>
                    <a:lumOff val="25000"/>
                  </a:schemeClr>
                </a:solidFill>
              </a:rPr>
              <a:t>In the Syracuse City School District, we want to help your child succeed. Did you know that if your child misses 18 days of school or more, he or she is considered chronically absent? Students can fall behind even if they just miss a day or two every few weeks. We will contact you if your child is marked absent. Attendance matters!</a:t>
            </a:r>
          </a:p>
          <a:p>
            <a:pPr>
              <a:buClr>
                <a:srgbClr val="262626"/>
              </a:buClr>
            </a:pPr>
            <a:r>
              <a:rPr lang="en-US" sz="2000" b="1">
                <a:solidFill>
                  <a:schemeClr val="tx1">
                    <a:lumMod val="75000"/>
                    <a:lumOff val="25000"/>
                  </a:schemeClr>
                </a:solidFill>
              </a:rPr>
              <a:t>Please send a note or call the office if your child is going to be or has been absent. </a:t>
            </a:r>
          </a:p>
          <a:p>
            <a:pPr>
              <a:buClr>
                <a:srgbClr val="262626"/>
              </a:buClr>
            </a:pPr>
            <a:r>
              <a:rPr lang="en-US" sz="2000" b="1">
                <a:solidFill>
                  <a:schemeClr val="tx1">
                    <a:lumMod val="75000"/>
                    <a:lumOff val="25000"/>
                  </a:schemeClr>
                </a:solidFill>
              </a:rPr>
              <a:t>Every child, every day! </a:t>
            </a:r>
          </a:p>
          <a:p>
            <a:pPr>
              <a:buClr>
                <a:srgbClr val="262626"/>
              </a:buClr>
            </a:pPr>
            <a:endParaRPr lang="en-US">
              <a:solidFill>
                <a:schemeClr val="tx1">
                  <a:lumMod val="75000"/>
                  <a:lumOff val="25000"/>
                </a:schemeClr>
              </a:solidFill>
            </a:endParaRPr>
          </a:p>
        </p:txBody>
      </p:sp>
    </p:spTree>
    <p:extLst>
      <p:ext uri="{BB962C8B-B14F-4D97-AF65-F5344CB8AC3E}">
        <p14:creationId xmlns:p14="http://schemas.microsoft.com/office/powerpoint/2010/main" val="505739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B645BD8A-B13F-463A-9101-4FB883F064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a:extLst>
              <a:ext uri="{FF2B5EF4-FFF2-40B4-BE49-F238E27FC236}">
                <a16:creationId xmlns:a16="http://schemas.microsoft.com/office/drawing/2014/main" id="{4B934719-2D81-443B-8FB8-9CA4FFF2E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196" y="457199"/>
            <a:ext cx="11281609" cy="5943603"/>
          </a:xfrm>
          <a:prstGeom prst="rect">
            <a:avLst/>
          </a:prstGeom>
          <a:ln w="6350" cap="flat" cmpd="sng" algn="ctr">
            <a:noFill/>
            <a:prstDash val="solid"/>
            <a:miter lim="800000"/>
          </a:ln>
          <a:effectLst>
            <a:softEdge rad="0"/>
          </a:effectLst>
        </p:spPr>
      </p:sp>
      <p:cxnSp>
        <p:nvCxnSpPr>
          <p:cNvPr id="25" name="Straight Connector 24">
            <a:extLst>
              <a:ext uri="{FF2B5EF4-FFF2-40B4-BE49-F238E27FC236}">
                <a16:creationId xmlns:a16="http://schemas.microsoft.com/office/drawing/2014/main" id="{B29CC623-FD26-47FD-9E70-44325D453EF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2" y="2057401"/>
            <a:ext cx="0" cy="274320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27454EF7-D937-4082-A347-6AEEA9C3BC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752" y="685800"/>
            <a:ext cx="10826496" cy="5486400"/>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BF4F6A81-71F0-C792-57FE-F0C6044B2866}"/>
              </a:ext>
            </a:extLst>
          </p:cNvPr>
          <p:cNvSpPr>
            <a:spLocks noGrp="1"/>
          </p:cNvSpPr>
          <p:nvPr>
            <p:ph type="ctrTitle"/>
          </p:nvPr>
        </p:nvSpPr>
        <p:spPr>
          <a:xfrm>
            <a:off x="1101370" y="1106424"/>
            <a:ext cx="6571302" cy="4633289"/>
          </a:xfrm>
        </p:spPr>
        <p:txBody>
          <a:bodyPr>
            <a:normAutofit/>
          </a:bodyPr>
          <a:lstStyle/>
          <a:p>
            <a:pPr algn="r"/>
            <a:r>
              <a:rPr lang="en-US" sz="6600">
                <a:solidFill>
                  <a:schemeClr val="tx1"/>
                </a:solidFill>
              </a:rPr>
              <a:t>Montessori at LeMoyne Behavior Matrix</a:t>
            </a:r>
          </a:p>
        </p:txBody>
      </p:sp>
      <p:sp>
        <p:nvSpPr>
          <p:cNvPr id="3" name="Subtitle 2">
            <a:extLst>
              <a:ext uri="{FF2B5EF4-FFF2-40B4-BE49-F238E27FC236}">
                <a16:creationId xmlns:a16="http://schemas.microsoft.com/office/drawing/2014/main" id="{70BC74B3-49B1-588B-F5A4-4DB7E468EA3E}"/>
              </a:ext>
            </a:extLst>
          </p:cNvPr>
          <p:cNvSpPr>
            <a:spLocks noGrp="1"/>
          </p:cNvSpPr>
          <p:nvPr>
            <p:ph type="subTitle" idx="1"/>
          </p:nvPr>
        </p:nvSpPr>
        <p:spPr>
          <a:xfrm>
            <a:off x="8454287" y="1158241"/>
            <a:ext cx="2615299" cy="4581473"/>
          </a:xfrm>
        </p:spPr>
        <p:txBody>
          <a:bodyPr anchor="ctr">
            <a:normAutofit/>
          </a:bodyPr>
          <a:lstStyle/>
          <a:p>
            <a:pPr algn="l">
              <a:spcAft>
                <a:spcPts val="600"/>
              </a:spcAft>
            </a:pPr>
            <a:r>
              <a:rPr lang="en-US" sz="2000" dirty="0">
                <a:solidFill>
                  <a:schemeClr val="tx1">
                    <a:lumMod val="95000"/>
                    <a:lumOff val="5000"/>
                  </a:schemeClr>
                </a:solidFill>
              </a:rPr>
              <a:t>Please click here:</a:t>
            </a:r>
          </a:p>
          <a:p>
            <a:pPr algn="l">
              <a:spcAft>
                <a:spcPts val="600"/>
              </a:spcAft>
            </a:pPr>
            <a:r>
              <a:rPr lang="en-US" sz="2000" dirty="0">
                <a:ea typeface="+mn-lt"/>
                <a:cs typeface="+mn-lt"/>
                <a:hlinkClick r:id="rId2"/>
              </a:rPr>
              <a:t>Montessori at LeMoyne Behavior Matrix</a:t>
            </a:r>
            <a:endParaRPr lang="en-US" sz="2000"/>
          </a:p>
          <a:p>
            <a:pPr algn="l">
              <a:spcAft>
                <a:spcPts val="600"/>
              </a:spcAft>
            </a:pPr>
            <a:endParaRPr lang="en-US" sz="2000">
              <a:solidFill>
                <a:schemeClr val="tx1">
                  <a:lumMod val="95000"/>
                  <a:lumOff val="5000"/>
                </a:schemeClr>
              </a:solidFill>
            </a:endParaRPr>
          </a:p>
        </p:txBody>
      </p:sp>
    </p:spTree>
    <p:extLst>
      <p:ext uri="{BB962C8B-B14F-4D97-AF65-F5344CB8AC3E}">
        <p14:creationId xmlns:p14="http://schemas.microsoft.com/office/powerpoint/2010/main" val="663486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7DA8E10-8D20-4557-A01C-BE57BA68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10" name="Rectangle 9">
            <a:extLst>
              <a:ext uri="{FF2B5EF4-FFF2-40B4-BE49-F238E27FC236}">
                <a16:creationId xmlns:a16="http://schemas.microsoft.com/office/drawing/2014/main" id="{A12898A6-467D-4DE5-8382-B8C194339C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
        <p:nvSpPr>
          <p:cNvPr id="12" name="Rectangle 11">
            <a:extLst>
              <a:ext uri="{FF2B5EF4-FFF2-40B4-BE49-F238E27FC236}">
                <a16:creationId xmlns:a16="http://schemas.microsoft.com/office/drawing/2014/main" id="{A009E310-C7C2-4F23-B466-4417C8ED3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Rectangle 13">
            <a:extLst>
              <a:ext uri="{FF2B5EF4-FFF2-40B4-BE49-F238E27FC236}">
                <a16:creationId xmlns:a16="http://schemas.microsoft.com/office/drawing/2014/main" id="{700D9C7C-2C5D-4FFF-83DE-742A88A964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A4C31FF5-F97E-4082-BFC5-A880DB9F3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1150" y="457200"/>
            <a:ext cx="8533646" cy="5943603"/>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useBgFill="1">
        <p:nvSpPr>
          <p:cNvPr id="18" name="Rectangle 17">
            <a:extLst>
              <a:ext uri="{FF2B5EF4-FFF2-40B4-BE49-F238E27FC236}">
                <a16:creationId xmlns:a16="http://schemas.microsoft.com/office/drawing/2014/main" id="{6015B4CE-42DE-4E9B-B800-B5B8142E6F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2467" y="621793"/>
            <a:ext cx="8198780" cy="5614416"/>
          </a:xfrm>
          <a:prstGeom prst="rect">
            <a:avLst/>
          </a:prstGeom>
          <a:ln w="6350" cap="sq" cmpd="sng" algn="ctr">
            <a:noFill/>
            <a:prstDash val="solid"/>
            <a:miter lim="800000"/>
          </a:ln>
          <a:effectLst/>
        </p:spPr>
      </p:sp>
      <p:sp>
        <p:nvSpPr>
          <p:cNvPr id="2" name="TextBox 1"/>
          <p:cNvSpPr txBox="1"/>
          <p:nvPr/>
        </p:nvSpPr>
        <p:spPr>
          <a:xfrm>
            <a:off x="3844616" y="881210"/>
            <a:ext cx="7417925" cy="1517035"/>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800" b="1">
                <a:solidFill>
                  <a:schemeClr val="tx1">
                    <a:lumMod val="75000"/>
                    <a:lumOff val="25000"/>
                  </a:schemeClr>
                </a:solidFill>
                <a:latin typeface="+mj-lt"/>
              </a:rPr>
              <a:t>Lunch Expectations</a:t>
            </a:r>
            <a:endParaRPr lang="en-US" sz="4800">
              <a:solidFill>
                <a:schemeClr val="tx1">
                  <a:lumMod val="75000"/>
                  <a:lumOff val="25000"/>
                </a:schemeClr>
              </a:solidFill>
              <a:latin typeface="+mj-lt"/>
            </a:endParaRPr>
          </a:p>
        </p:txBody>
      </p:sp>
      <p:sp>
        <p:nvSpPr>
          <p:cNvPr id="3" name="TextBox 2">
            <a:extLst>
              <a:ext uri="{FF2B5EF4-FFF2-40B4-BE49-F238E27FC236}">
                <a16:creationId xmlns:a16="http://schemas.microsoft.com/office/drawing/2014/main" id="{4574198C-E9AF-4873-990C-93B340042966}"/>
              </a:ext>
            </a:extLst>
          </p:cNvPr>
          <p:cNvSpPr txBox="1"/>
          <p:nvPr/>
        </p:nvSpPr>
        <p:spPr>
          <a:xfrm>
            <a:off x="3844616" y="2626840"/>
            <a:ext cx="7245103" cy="3131777"/>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indent="-182880" defTabSz="914400">
              <a:spcAft>
                <a:spcPts val="600"/>
              </a:spcAft>
              <a:buClr>
                <a:schemeClr val="tx1">
                  <a:lumMod val="85000"/>
                  <a:lumOff val="15000"/>
                </a:schemeClr>
              </a:buClr>
              <a:buFont typeface="Garamond" pitchFamily="18" charset="0"/>
              <a:buChar char="◦"/>
            </a:pPr>
            <a:r>
              <a:rPr lang="en-US">
                <a:solidFill>
                  <a:schemeClr val="tx1">
                    <a:lumMod val="75000"/>
                    <a:lumOff val="25000"/>
                  </a:schemeClr>
                </a:solidFill>
              </a:rPr>
              <a:t>1. </a:t>
            </a:r>
            <a:r>
              <a:rPr lang="en-US" sz="2400">
                <a:solidFill>
                  <a:schemeClr val="tx1">
                    <a:lumMod val="75000"/>
                    <a:lumOff val="25000"/>
                  </a:schemeClr>
                </a:solidFill>
              </a:rPr>
              <a:t>Walk in and sit at the assigned table. </a:t>
            </a:r>
          </a:p>
          <a:p>
            <a:pPr indent="-182880" defTabSz="914400">
              <a:spcAft>
                <a:spcPts val="600"/>
              </a:spcAft>
              <a:buClr>
                <a:schemeClr val="tx1">
                  <a:lumMod val="85000"/>
                  <a:lumOff val="15000"/>
                </a:schemeClr>
              </a:buClr>
              <a:buFont typeface="Garamond" pitchFamily="18" charset="0"/>
              <a:buChar char="◦"/>
            </a:pPr>
            <a:endParaRPr lang="en-US" sz="2400">
              <a:solidFill>
                <a:schemeClr val="tx1">
                  <a:lumMod val="75000"/>
                  <a:lumOff val="25000"/>
                </a:schemeClr>
              </a:solidFill>
            </a:endParaRPr>
          </a:p>
          <a:p>
            <a:pPr indent="-182880" defTabSz="914400">
              <a:spcAft>
                <a:spcPts val="600"/>
              </a:spcAft>
              <a:buClr>
                <a:schemeClr val="tx1">
                  <a:lumMod val="85000"/>
                  <a:lumOff val="15000"/>
                </a:schemeClr>
              </a:buClr>
              <a:buFont typeface="Garamond" pitchFamily="18" charset="0"/>
              <a:buChar char="◦"/>
            </a:pPr>
            <a:r>
              <a:rPr lang="en-US" sz="2400">
                <a:solidFill>
                  <a:schemeClr val="tx1">
                    <a:lumMod val="75000"/>
                    <a:lumOff val="25000"/>
                  </a:schemeClr>
                </a:solidFill>
              </a:rPr>
              <a:t>2. Listen to and follow all adult directions. </a:t>
            </a:r>
          </a:p>
          <a:p>
            <a:pPr indent="-182880" defTabSz="914400">
              <a:spcAft>
                <a:spcPts val="600"/>
              </a:spcAft>
              <a:buClr>
                <a:schemeClr val="tx1">
                  <a:lumMod val="85000"/>
                  <a:lumOff val="15000"/>
                </a:schemeClr>
              </a:buClr>
              <a:buFont typeface="Garamond" pitchFamily="18" charset="0"/>
              <a:buChar char="◦"/>
            </a:pPr>
            <a:endParaRPr lang="en-US" sz="2400">
              <a:solidFill>
                <a:schemeClr val="tx1">
                  <a:lumMod val="75000"/>
                  <a:lumOff val="25000"/>
                </a:schemeClr>
              </a:solidFill>
            </a:endParaRPr>
          </a:p>
          <a:p>
            <a:pPr indent="-182880" defTabSz="914400">
              <a:spcAft>
                <a:spcPts val="600"/>
              </a:spcAft>
              <a:buClr>
                <a:schemeClr val="tx1">
                  <a:lumMod val="85000"/>
                  <a:lumOff val="15000"/>
                </a:schemeClr>
              </a:buClr>
              <a:buFont typeface="Garamond" pitchFamily="18" charset="0"/>
              <a:buChar char="◦"/>
            </a:pPr>
            <a:r>
              <a:rPr lang="en-US" sz="2400">
                <a:solidFill>
                  <a:schemeClr val="tx1">
                    <a:lumMod val="75000"/>
                    <a:lumOff val="25000"/>
                  </a:schemeClr>
                </a:solidFill>
              </a:rPr>
              <a:t>3. Raise your hand for any adult assistance. </a:t>
            </a:r>
          </a:p>
          <a:p>
            <a:pPr defTabSz="914400">
              <a:spcAft>
                <a:spcPts val="600"/>
              </a:spcAft>
              <a:buClr>
                <a:schemeClr val="tx1">
                  <a:lumMod val="85000"/>
                  <a:lumOff val="15000"/>
                </a:schemeClr>
              </a:buClr>
            </a:pPr>
            <a:r>
              <a:rPr lang="en-US" sz="2400">
                <a:solidFill>
                  <a:schemeClr val="tx1">
                    <a:lumMod val="75000"/>
                    <a:lumOff val="25000"/>
                  </a:schemeClr>
                </a:solidFill>
              </a:rPr>
              <a:t>  </a:t>
            </a:r>
          </a:p>
          <a:p>
            <a:pPr indent="-182880" defTabSz="914400">
              <a:spcAft>
                <a:spcPts val="600"/>
              </a:spcAft>
              <a:buClr>
                <a:schemeClr val="tx1">
                  <a:lumMod val="85000"/>
                  <a:lumOff val="15000"/>
                </a:schemeClr>
              </a:buClr>
              <a:buFont typeface="Garamond" pitchFamily="18" charset="0"/>
              <a:buChar char="◦"/>
            </a:pPr>
            <a:endParaRPr lang="en-US">
              <a:solidFill>
                <a:schemeClr val="tx1">
                  <a:lumMod val="75000"/>
                  <a:lumOff val="25000"/>
                </a:schemeClr>
              </a:solidFill>
            </a:endParaRPr>
          </a:p>
        </p:txBody>
      </p:sp>
    </p:spTree>
    <p:extLst>
      <p:ext uri="{BB962C8B-B14F-4D97-AF65-F5344CB8AC3E}">
        <p14:creationId xmlns:p14="http://schemas.microsoft.com/office/powerpoint/2010/main" val="261510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42111" y="577305"/>
            <a:ext cx="3592650" cy="584775"/>
          </a:xfrm>
          <a:prstGeom prst="rect">
            <a:avLst/>
          </a:prstGeom>
          <a:noFill/>
        </p:spPr>
        <p:txBody>
          <a:bodyPr wrap="none" lIns="91440" tIns="45720" rIns="91440" bIns="45720" rtlCol="0" anchor="t">
            <a:spAutoFit/>
          </a:bodyPr>
          <a:lstStyle/>
          <a:p>
            <a:r>
              <a:rPr lang="en-US" sz="3200" u="sng">
                <a:latin typeface="Georgia"/>
              </a:rPr>
              <a:t>DASA Information</a:t>
            </a:r>
          </a:p>
        </p:txBody>
      </p:sp>
      <p:sp>
        <p:nvSpPr>
          <p:cNvPr id="3" name="TextBox 2"/>
          <p:cNvSpPr txBox="1"/>
          <p:nvPr/>
        </p:nvSpPr>
        <p:spPr>
          <a:xfrm>
            <a:off x="418012" y="1554481"/>
            <a:ext cx="11403874" cy="3785652"/>
          </a:xfrm>
          <a:prstGeom prst="rect">
            <a:avLst/>
          </a:prstGeom>
          <a:noFill/>
        </p:spPr>
        <p:txBody>
          <a:bodyPr wrap="square" lIns="91440" tIns="45720" rIns="91440" bIns="45720" rtlCol="0" anchor="t">
            <a:spAutoFit/>
          </a:bodyPr>
          <a:lstStyle/>
          <a:p>
            <a:r>
              <a:rPr lang="en-US" sz="2000" dirty="0">
                <a:latin typeface="Georgia"/>
              </a:rPr>
              <a:t>Under the New York State Law known as the Dignity for All Students Act (DASA or Dignity Act), the Syracuse City school District in obligated to ensure that each student has equal access to education in a safe and harassment-free environment. It is the goal to protect every student who may be targeted with discrimination, and bias-based harassment. All staff, students and families are encouraged to be part of this process by reporting any acts of harassment, bullying or discrimination to the school administrative team.</a:t>
            </a:r>
            <a:br>
              <a:rPr lang="en-US" sz="2000" dirty="0">
                <a:latin typeface="Georgia" panose="02040502050405020303" pitchFamily="18" charset="0"/>
              </a:rPr>
            </a:br>
            <a:br>
              <a:rPr lang="en-US" sz="2000" dirty="0">
                <a:latin typeface="Georgia" panose="02040502050405020303" pitchFamily="18" charset="0"/>
              </a:rPr>
            </a:br>
            <a:r>
              <a:rPr lang="en-US" sz="2000" dirty="0">
                <a:latin typeface="Georgia"/>
              </a:rPr>
              <a:t>If you have any questions or concerns, please contact the DASA Coordinators at 435-4590.</a:t>
            </a:r>
            <a:br>
              <a:rPr lang="en-US" sz="2000" dirty="0">
                <a:latin typeface="Georgia" panose="02040502050405020303" pitchFamily="18" charset="0"/>
              </a:rPr>
            </a:br>
            <a:br>
              <a:rPr lang="en-US" sz="2000" dirty="0">
                <a:latin typeface="Georgia" panose="02040502050405020303" pitchFamily="18" charset="0"/>
              </a:rPr>
            </a:br>
            <a:r>
              <a:rPr lang="en-US" sz="2000" b="1" u="sng" dirty="0">
                <a:latin typeface="Georgia"/>
              </a:rPr>
              <a:t>DASA Coordinators</a:t>
            </a:r>
            <a:br>
              <a:rPr lang="en-US" sz="2000" dirty="0">
                <a:latin typeface="Georgia" panose="02040502050405020303" pitchFamily="18" charset="0"/>
              </a:rPr>
            </a:br>
            <a:r>
              <a:rPr lang="en-US" sz="2000" dirty="0">
                <a:latin typeface="Georgia"/>
              </a:rPr>
              <a:t>Katharine Johnson – Vice Principal</a:t>
            </a:r>
            <a:br>
              <a:rPr lang="en-US" sz="2000" dirty="0">
                <a:latin typeface="Georgia" panose="02040502050405020303" pitchFamily="18" charset="0"/>
              </a:rPr>
            </a:br>
            <a:r>
              <a:rPr lang="en-US" sz="2000" dirty="0">
                <a:latin typeface="Georgia"/>
              </a:rPr>
              <a:t>Kiara Johnson – School Social Worker</a:t>
            </a:r>
          </a:p>
        </p:txBody>
      </p:sp>
      <p:sp>
        <p:nvSpPr>
          <p:cNvPr id="4" name="TextBox 3"/>
          <p:cNvSpPr txBox="1"/>
          <p:nvPr/>
        </p:nvSpPr>
        <p:spPr>
          <a:xfrm>
            <a:off x="1334863" y="6100355"/>
            <a:ext cx="9908482" cy="307777"/>
          </a:xfrm>
          <a:prstGeom prst="rect">
            <a:avLst/>
          </a:prstGeom>
          <a:noFill/>
        </p:spPr>
        <p:txBody>
          <a:bodyPr wrap="none" rtlCol="0">
            <a:spAutoFit/>
          </a:bodyPr>
          <a:lstStyle/>
          <a:p>
            <a:r>
              <a:rPr lang="en-US" sz="1400">
                <a:hlinkClick r:id="rId2"/>
              </a:rPr>
              <a:t>http://www.syracusecityschools.com/tfiles/folder607/SYRNY1-%232967007-v1-SCSD_-_DASA_Complaint_Form.pdf</a:t>
            </a:r>
            <a:endParaRPr lang="en-US" sz="1400"/>
          </a:p>
        </p:txBody>
      </p:sp>
      <p:sp>
        <p:nvSpPr>
          <p:cNvPr id="5" name="TextBox 4"/>
          <p:cNvSpPr txBox="1"/>
          <p:nvPr/>
        </p:nvSpPr>
        <p:spPr>
          <a:xfrm>
            <a:off x="4500154" y="5731023"/>
            <a:ext cx="2545890" cy="369332"/>
          </a:xfrm>
          <a:prstGeom prst="rect">
            <a:avLst/>
          </a:prstGeom>
          <a:noFill/>
        </p:spPr>
        <p:txBody>
          <a:bodyPr wrap="none" lIns="91440" tIns="45720" rIns="91440" bIns="45720" rtlCol="0" anchor="t">
            <a:spAutoFit/>
          </a:bodyPr>
          <a:lstStyle/>
          <a:p>
            <a:r>
              <a:rPr lang="en-US">
                <a:latin typeface="Georgia"/>
              </a:rPr>
              <a:t>DASA Complaint Form</a:t>
            </a:r>
          </a:p>
        </p:txBody>
      </p:sp>
    </p:spTree>
    <p:extLst>
      <p:ext uri="{BB962C8B-B14F-4D97-AF65-F5344CB8AC3E}">
        <p14:creationId xmlns:p14="http://schemas.microsoft.com/office/powerpoint/2010/main" val="811670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7DA8E10-8D20-4557-A01C-BE57BA68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10" name="Rectangle 9">
            <a:extLst>
              <a:ext uri="{FF2B5EF4-FFF2-40B4-BE49-F238E27FC236}">
                <a16:creationId xmlns:a16="http://schemas.microsoft.com/office/drawing/2014/main" id="{A12898A6-467D-4DE5-8382-B8C194339C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
        <p:nvSpPr>
          <p:cNvPr id="12" name="Rectangle 11">
            <a:extLst>
              <a:ext uri="{FF2B5EF4-FFF2-40B4-BE49-F238E27FC236}">
                <a16:creationId xmlns:a16="http://schemas.microsoft.com/office/drawing/2014/main" id="{A009E310-C7C2-4F23-B466-4417C8ED3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Rectangle 13">
            <a:extLst>
              <a:ext uri="{FF2B5EF4-FFF2-40B4-BE49-F238E27FC236}">
                <a16:creationId xmlns:a16="http://schemas.microsoft.com/office/drawing/2014/main" id="{700D9C7C-2C5D-4FFF-83DE-742A88A964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A4C31FF5-F97E-4082-BFC5-A880DB9F3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1150" y="457200"/>
            <a:ext cx="8533646" cy="5943603"/>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useBgFill="1">
        <p:nvSpPr>
          <p:cNvPr id="18" name="Rectangle 17">
            <a:extLst>
              <a:ext uri="{FF2B5EF4-FFF2-40B4-BE49-F238E27FC236}">
                <a16:creationId xmlns:a16="http://schemas.microsoft.com/office/drawing/2014/main" id="{6015B4CE-42DE-4E9B-B800-B5B8142E6F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2467" y="621793"/>
            <a:ext cx="8198780" cy="5614416"/>
          </a:xfrm>
          <a:prstGeom prst="rect">
            <a:avLst/>
          </a:prstGeom>
          <a:ln w="6350" cap="sq" cmpd="sng" algn="ctr">
            <a:noFill/>
            <a:prstDash val="solid"/>
            <a:miter lim="800000"/>
          </a:ln>
          <a:effectLst/>
        </p:spPr>
      </p:sp>
      <p:sp>
        <p:nvSpPr>
          <p:cNvPr id="2" name="TextBox 1"/>
          <p:cNvSpPr txBox="1"/>
          <p:nvPr/>
        </p:nvSpPr>
        <p:spPr>
          <a:xfrm>
            <a:off x="3844616" y="881210"/>
            <a:ext cx="7417925" cy="1517035"/>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800" b="1" u="sng">
                <a:solidFill>
                  <a:schemeClr val="tx1">
                    <a:lumMod val="75000"/>
                    <a:lumOff val="25000"/>
                  </a:schemeClr>
                </a:solidFill>
                <a:latin typeface="+mj-lt"/>
              </a:rPr>
              <a:t>Dress Code Reminders</a:t>
            </a:r>
          </a:p>
        </p:txBody>
      </p:sp>
      <p:sp>
        <p:nvSpPr>
          <p:cNvPr id="3" name="TextBox 2"/>
          <p:cNvSpPr txBox="1"/>
          <p:nvPr/>
        </p:nvSpPr>
        <p:spPr>
          <a:xfrm>
            <a:off x="3844616" y="1864841"/>
            <a:ext cx="7601522" cy="3893776"/>
          </a:xfrm>
          <a:prstGeom prst="rect">
            <a:avLst/>
          </a:prstGeom>
        </p:spPr>
        <p:txBody>
          <a:bodyPr vert="horz" lIns="91440" tIns="45720" rIns="91440" bIns="45720" rtlCol="0" anchor="t">
            <a:noAutofit/>
          </a:bodyPr>
          <a:lstStyle/>
          <a:p>
            <a:pPr indent="-182880" defTabSz="914400">
              <a:lnSpc>
                <a:spcPct val="90000"/>
              </a:lnSpc>
              <a:spcAft>
                <a:spcPts val="600"/>
              </a:spcAft>
              <a:buClr>
                <a:schemeClr val="tx1">
                  <a:lumMod val="85000"/>
                  <a:lumOff val="15000"/>
                </a:schemeClr>
              </a:buClr>
              <a:buFont typeface="Garamond" pitchFamily="18" charset="0"/>
              <a:buChar char="◦"/>
            </a:pPr>
            <a:r>
              <a:rPr lang="en-US" b="1">
                <a:solidFill>
                  <a:schemeClr val="tx1">
                    <a:lumMod val="75000"/>
                    <a:lumOff val="25000"/>
                  </a:schemeClr>
                </a:solidFill>
              </a:rPr>
              <a:t>A student's dress should:</a:t>
            </a:r>
          </a:p>
          <a:p>
            <a:pPr indent="-182880" defTabSz="914400">
              <a:lnSpc>
                <a:spcPct val="90000"/>
              </a:lnSpc>
              <a:spcAft>
                <a:spcPts val="600"/>
              </a:spcAft>
              <a:buClr>
                <a:schemeClr val="tx1">
                  <a:lumMod val="85000"/>
                  <a:lumOff val="15000"/>
                </a:schemeClr>
              </a:buClr>
              <a:buFont typeface="Garamond" pitchFamily="18" charset="0"/>
              <a:buChar char="◦"/>
            </a:pPr>
            <a:endParaRPr lang="en-US" b="1">
              <a:solidFill>
                <a:schemeClr val="tx1">
                  <a:lumMod val="75000"/>
                  <a:lumOff val="25000"/>
                </a:schemeClr>
              </a:solidFill>
            </a:endParaRPr>
          </a:p>
          <a:p>
            <a:pPr marL="342900" indent="-182880" defTabSz="914400">
              <a:lnSpc>
                <a:spcPct val="90000"/>
              </a:lnSpc>
              <a:spcAft>
                <a:spcPts val="600"/>
              </a:spcAft>
              <a:buClr>
                <a:schemeClr val="tx1">
                  <a:lumMod val="85000"/>
                  <a:lumOff val="15000"/>
                </a:schemeClr>
              </a:buClr>
              <a:buFont typeface="Garamond" pitchFamily="18" charset="0"/>
              <a:buChar char="◦"/>
            </a:pPr>
            <a:r>
              <a:rPr lang="en-US">
                <a:solidFill>
                  <a:schemeClr val="tx1">
                    <a:lumMod val="75000"/>
                    <a:lumOff val="25000"/>
                  </a:schemeClr>
                </a:solidFill>
              </a:rPr>
              <a:t>Be appropriate and not disrupt or interfere with the learning of others. </a:t>
            </a:r>
          </a:p>
          <a:p>
            <a:pPr marL="342900" indent="-182880" defTabSz="914400">
              <a:lnSpc>
                <a:spcPct val="90000"/>
              </a:lnSpc>
              <a:spcAft>
                <a:spcPts val="600"/>
              </a:spcAft>
              <a:buClr>
                <a:schemeClr val="tx1">
                  <a:lumMod val="85000"/>
                  <a:lumOff val="15000"/>
                </a:schemeClr>
              </a:buClr>
              <a:buFont typeface="Garamond" pitchFamily="18" charset="0"/>
              <a:buChar char="◦"/>
            </a:pPr>
            <a:r>
              <a:rPr lang="en-US">
                <a:solidFill>
                  <a:schemeClr val="tx1">
                    <a:lumMod val="75000"/>
                    <a:lumOff val="25000"/>
                  </a:schemeClr>
                </a:solidFill>
              </a:rPr>
              <a:t>Ensure that any undergarments are completely covered with outer clothing. Pants should be at waist level. </a:t>
            </a:r>
          </a:p>
          <a:p>
            <a:pPr marL="342900" indent="-182880" defTabSz="914400">
              <a:lnSpc>
                <a:spcPct val="90000"/>
              </a:lnSpc>
              <a:spcAft>
                <a:spcPts val="600"/>
              </a:spcAft>
              <a:buClr>
                <a:schemeClr val="tx1">
                  <a:lumMod val="85000"/>
                  <a:lumOff val="15000"/>
                </a:schemeClr>
              </a:buClr>
              <a:buFont typeface="Garamond" pitchFamily="18" charset="0"/>
              <a:buChar char="◦"/>
            </a:pPr>
            <a:r>
              <a:rPr lang="en-US">
                <a:solidFill>
                  <a:schemeClr val="tx1">
                    <a:lumMod val="75000"/>
                    <a:lumOff val="25000"/>
                  </a:schemeClr>
                </a:solidFill>
              </a:rPr>
              <a:t>Not include the wearing of hats,  scarves or bandanas except for a medical or religious purpose (Matter of Jimenez, 9 Ed. Dept., Rep. 172).</a:t>
            </a:r>
          </a:p>
          <a:p>
            <a:pPr marL="342900" indent="-182880" defTabSz="914400">
              <a:lnSpc>
                <a:spcPct val="90000"/>
              </a:lnSpc>
              <a:spcAft>
                <a:spcPts val="600"/>
              </a:spcAft>
              <a:buClr>
                <a:schemeClr val="tx1">
                  <a:lumMod val="85000"/>
                  <a:lumOff val="15000"/>
                </a:schemeClr>
              </a:buClr>
              <a:buFont typeface="Garamond" pitchFamily="18" charset="0"/>
              <a:buChar char="◦"/>
            </a:pPr>
            <a:r>
              <a:rPr lang="en-US">
                <a:solidFill>
                  <a:schemeClr val="tx1">
                    <a:lumMod val="75000"/>
                    <a:lumOff val="25000"/>
                  </a:schemeClr>
                </a:solidFill>
              </a:rPr>
              <a:t>Not include items that are vulgar, obscene or denigrate others on matters of race, color, religion, creed, national origin, gender, sexual orientation, or disability.</a:t>
            </a:r>
          </a:p>
          <a:p>
            <a:pPr marL="342900" indent="-182880" defTabSz="914400">
              <a:lnSpc>
                <a:spcPct val="90000"/>
              </a:lnSpc>
              <a:spcAft>
                <a:spcPts val="600"/>
              </a:spcAft>
              <a:buClr>
                <a:schemeClr val="tx1">
                  <a:lumMod val="85000"/>
                  <a:lumOff val="15000"/>
                </a:schemeClr>
              </a:buClr>
              <a:buFont typeface="Garamond" pitchFamily="18" charset="0"/>
              <a:buChar char="◦"/>
            </a:pPr>
            <a:r>
              <a:rPr lang="en-US">
                <a:solidFill>
                  <a:schemeClr val="tx1">
                    <a:lumMod val="75000"/>
                    <a:lumOff val="25000"/>
                  </a:schemeClr>
                </a:solidFill>
              </a:rPr>
              <a:t>Not promote and/or endorse the use of alcohol, tobacco, or illegal drugs and/or encourage other illegal or violent activities.</a:t>
            </a:r>
          </a:p>
          <a:p>
            <a:pPr marL="342900" indent="-182880" defTabSz="914400">
              <a:lnSpc>
                <a:spcPct val="90000"/>
              </a:lnSpc>
              <a:spcAft>
                <a:spcPts val="600"/>
              </a:spcAft>
              <a:buClr>
                <a:schemeClr val="tx1">
                  <a:lumMod val="85000"/>
                  <a:lumOff val="15000"/>
                </a:schemeClr>
              </a:buClr>
              <a:buFont typeface="Garamond" pitchFamily="18" charset="0"/>
              <a:buChar char="◦"/>
            </a:pPr>
            <a:r>
              <a:rPr lang="en-US">
                <a:solidFill>
                  <a:schemeClr val="tx1">
                    <a:lumMod val="75000"/>
                    <a:lumOff val="25000"/>
                  </a:schemeClr>
                </a:solidFill>
              </a:rPr>
              <a:t>Not depict or suggest association with a gang/cult.</a:t>
            </a:r>
          </a:p>
        </p:txBody>
      </p:sp>
    </p:spTree>
    <p:extLst>
      <p:ext uri="{BB962C8B-B14F-4D97-AF65-F5344CB8AC3E}">
        <p14:creationId xmlns:p14="http://schemas.microsoft.com/office/powerpoint/2010/main" val="2188688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009E310-C7C2-4F23-B466-4417C8ED3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700D9C7C-2C5D-4FFF-83DE-742A88A964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A4C31FF5-F97E-4082-BFC5-A880DB9F3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1150" y="457200"/>
            <a:ext cx="8533646" cy="5943603"/>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useBgFill="1">
        <p:nvSpPr>
          <p:cNvPr id="15" name="Rectangle 14">
            <a:extLst>
              <a:ext uri="{FF2B5EF4-FFF2-40B4-BE49-F238E27FC236}">
                <a16:creationId xmlns:a16="http://schemas.microsoft.com/office/drawing/2014/main" id="{6015B4CE-42DE-4E9B-B800-B5B8142E6F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2467" y="621793"/>
            <a:ext cx="8198780" cy="5614416"/>
          </a:xfrm>
          <a:prstGeom prst="rect">
            <a:avLst/>
          </a:prstGeom>
          <a:ln w="6350" cap="sq" cmpd="sng" algn="ctr">
            <a:noFill/>
            <a:prstDash val="solid"/>
            <a:miter lim="800000"/>
          </a:ln>
          <a:effectLst/>
        </p:spPr>
      </p:sp>
      <p:sp>
        <p:nvSpPr>
          <p:cNvPr id="3" name="Title 2">
            <a:extLst>
              <a:ext uri="{FF2B5EF4-FFF2-40B4-BE49-F238E27FC236}">
                <a16:creationId xmlns:a16="http://schemas.microsoft.com/office/drawing/2014/main" id="{23C656FC-F416-4BFF-8F3F-FDEE35826175}"/>
              </a:ext>
            </a:extLst>
          </p:cNvPr>
          <p:cNvSpPr>
            <a:spLocks noGrp="1"/>
          </p:cNvSpPr>
          <p:nvPr>
            <p:ph type="title"/>
          </p:nvPr>
        </p:nvSpPr>
        <p:spPr>
          <a:xfrm>
            <a:off x="3844616" y="881210"/>
            <a:ext cx="7417925" cy="1517035"/>
          </a:xfrm>
        </p:spPr>
        <p:txBody>
          <a:bodyPr>
            <a:normAutofit/>
          </a:bodyPr>
          <a:lstStyle/>
          <a:p>
            <a:r>
              <a:rPr lang="en-US" b="1">
                <a:solidFill>
                  <a:schemeClr val="tx1">
                    <a:lumMod val="75000"/>
                    <a:lumOff val="25000"/>
                  </a:schemeClr>
                </a:solidFill>
                <a:latin typeface="Georgia"/>
              </a:rPr>
              <a:t>School Social Worker</a:t>
            </a:r>
            <a:br>
              <a:rPr lang="en-US" b="1">
                <a:solidFill>
                  <a:schemeClr val="tx1">
                    <a:lumMod val="75000"/>
                    <a:lumOff val="25000"/>
                  </a:schemeClr>
                </a:solidFill>
                <a:latin typeface="Georgia"/>
              </a:rPr>
            </a:br>
            <a:r>
              <a:rPr lang="en-US" b="1">
                <a:solidFill>
                  <a:schemeClr val="tx1">
                    <a:lumMod val="75000"/>
                    <a:lumOff val="25000"/>
                  </a:schemeClr>
                </a:solidFill>
                <a:latin typeface="Georgia"/>
              </a:rPr>
              <a:t>Kiara Johnson</a:t>
            </a:r>
          </a:p>
        </p:txBody>
      </p:sp>
      <p:sp>
        <p:nvSpPr>
          <p:cNvPr id="4" name="Content Placeholder 3">
            <a:extLst>
              <a:ext uri="{FF2B5EF4-FFF2-40B4-BE49-F238E27FC236}">
                <a16:creationId xmlns:a16="http://schemas.microsoft.com/office/drawing/2014/main" id="{8E8E24F6-5D65-4B9C-8299-867F9ACCD5A1}"/>
              </a:ext>
            </a:extLst>
          </p:cNvPr>
          <p:cNvSpPr>
            <a:spLocks noGrp="1"/>
          </p:cNvSpPr>
          <p:nvPr>
            <p:ph idx="1"/>
          </p:nvPr>
        </p:nvSpPr>
        <p:spPr>
          <a:xfrm>
            <a:off x="3844616" y="2626840"/>
            <a:ext cx="7245103" cy="3131777"/>
          </a:xfrm>
        </p:spPr>
        <p:txBody>
          <a:bodyPr vert="horz" lIns="91440" tIns="45720" rIns="91440" bIns="45720" rtlCol="0" anchor="t">
            <a:normAutofit/>
          </a:bodyPr>
          <a:lstStyle/>
          <a:p>
            <a:pPr>
              <a:lnSpc>
                <a:spcPct val="90000"/>
              </a:lnSpc>
            </a:pPr>
            <a:r>
              <a:rPr lang="en-US">
                <a:solidFill>
                  <a:schemeClr val="tx1">
                    <a:lumMod val="75000"/>
                    <a:lumOff val="25000"/>
                  </a:schemeClr>
                </a:solidFill>
                <a:latin typeface="Georgia"/>
                <a:ea typeface="+mj-lt"/>
                <a:cs typeface="+mj-lt"/>
              </a:rPr>
              <a:t>As the school Social Worker at LeMoyne/Montessori at LeMoyne, I coordinate the Student Intervention Team which plays a significant role in seeing that the Code of Conduct, Character and Support is utilized throughout the school building.  </a:t>
            </a:r>
          </a:p>
          <a:p>
            <a:pPr>
              <a:lnSpc>
                <a:spcPct val="90000"/>
              </a:lnSpc>
            </a:pPr>
            <a:r>
              <a:rPr lang="en-US">
                <a:solidFill>
                  <a:schemeClr val="tx1">
                    <a:lumMod val="75000"/>
                    <a:lumOff val="25000"/>
                  </a:schemeClr>
                </a:solidFill>
                <a:latin typeface="Georgia"/>
                <a:ea typeface="+mj-lt"/>
                <a:cs typeface="+mj-lt"/>
              </a:rPr>
              <a:t>I am available to address the psychological and social/emotional well-being of your child to help them be the most successful they can be. </a:t>
            </a:r>
          </a:p>
          <a:p>
            <a:pPr>
              <a:lnSpc>
                <a:spcPct val="90000"/>
              </a:lnSpc>
            </a:pPr>
            <a:r>
              <a:rPr lang="en-US">
                <a:solidFill>
                  <a:schemeClr val="tx1">
                    <a:lumMod val="75000"/>
                    <a:lumOff val="25000"/>
                  </a:schemeClr>
                </a:solidFill>
                <a:latin typeface="Georgia"/>
                <a:ea typeface="+mj-lt"/>
                <a:cs typeface="+mj-lt"/>
              </a:rPr>
              <a:t>Lastly, I am available to provide information, consultation and resources to help students, parents and school staff work together to solve problems by communicating and providing referrals to other resources.</a:t>
            </a:r>
            <a:endParaRPr lang="en-US">
              <a:solidFill>
                <a:schemeClr val="tx1">
                  <a:lumMod val="75000"/>
                  <a:lumOff val="25000"/>
                </a:schemeClr>
              </a:solidFill>
              <a:latin typeface="Georgia"/>
            </a:endParaRPr>
          </a:p>
        </p:txBody>
      </p:sp>
    </p:spTree>
    <p:extLst>
      <p:ext uri="{BB962C8B-B14F-4D97-AF65-F5344CB8AC3E}">
        <p14:creationId xmlns:p14="http://schemas.microsoft.com/office/powerpoint/2010/main" val="4061253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009E310-C7C2-4F23-B466-4417C8ED3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700D9C7C-2C5D-4FFF-83DE-742A88A964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A4C31FF5-F97E-4082-BFC5-A880DB9F3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1150" y="457200"/>
            <a:ext cx="8533646" cy="5943603"/>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useBgFill="1">
        <p:nvSpPr>
          <p:cNvPr id="15" name="Rectangle 14">
            <a:extLst>
              <a:ext uri="{FF2B5EF4-FFF2-40B4-BE49-F238E27FC236}">
                <a16:creationId xmlns:a16="http://schemas.microsoft.com/office/drawing/2014/main" id="{6015B4CE-42DE-4E9B-B800-B5B8142E6F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2467" y="621793"/>
            <a:ext cx="8198780" cy="5614416"/>
          </a:xfrm>
          <a:prstGeom prst="rect">
            <a:avLst/>
          </a:prstGeom>
          <a:ln w="6350" cap="sq" cmpd="sng" algn="ctr">
            <a:noFill/>
            <a:prstDash val="solid"/>
            <a:miter lim="800000"/>
          </a:ln>
          <a:effectLst/>
        </p:spPr>
      </p:sp>
      <p:sp>
        <p:nvSpPr>
          <p:cNvPr id="3" name="Title 2">
            <a:extLst>
              <a:ext uri="{FF2B5EF4-FFF2-40B4-BE49-F238E27FC236}">
                <a16:creationId xmlns:a16="http://schemas.microsoft.com/office/drawing/2014/main" id="{23C656FC-F416-4BFF-8F3F-FDEE35826175}"/>
              </a:ext>
            </a:extLst>
          </p:cNvPr>
          <p:cNvSpPr>
            <a:spLocks noGrp="1"/>
          </p:cNvSpPr>
          <p:nvPr>
            <p:ph type="title"/>
          </p:nvPr>
        </p:nvSpPr>
        <p:spPr>
          <a:xfrm>
            <a:off x="3844616" y="881210"/>
            <a:ext cx="7417925" cy="1517035"/>
          </a:xfrm>
        </p:spPr>
        <p:txBody>
          <a:bodyPr>
            <a:normAutofit/>
          </a:bodyPr>
          <a:lstStyle/>
          <a:p>
            <a:r>
              <a:rPr lang="en-US" b="1">
                <a:solidFill>
                  <a:schemeClr val="tx1">
                    <a:lumMod val="75000"/>
                    <a:lumOff val="25000"/>
                  </a:schemeClr>
                </a:solidFill>
                <a:latin typeface="Georgia"/>
              </a:rPr>
              <a:t>School Counselor </a:t>
            </a:r>
            <a:br>
              <a:rPr lang="en-US" b="1">
                <a:solidFill>
                  <a:schemeClr val="tx1">
                    <a:lumMod val="75000"/>
                    <a:lumOff val="25000"/>
                  </a:schemeClr>
                </a:solidFill>
                <a:latin typeface="Georgia"/>
              </a:rPr>
            </a:br>
            <a:r>
              <a:rPr lang="en-US" b="1">
                <a:solidFill>
                  <a:schemeClr val="tx1">
                    <a:lumMod val="75000"/>
                    <a:lumOff val="25000"/>
                  </a:schemeClr>
                </a:solidFill>
                <a:latin typeface="Georgia"/>
              </a:rPr>
              <a:t>Jordan Berrian</a:t>
            </a:r>
          </a:p>
        </p:txBody>
      </p:sp>
      <p:sp>
        <p:nvSpPr>
          <p:cNvPr id="4" name="Content Placeholder 3">
            <a:extLst>
              <a:ext uri="{FF2B5EF4-FFF2-40B4-BE49-F238E27FC236}">
                <a16:creationId xmlns:a16="http://schemas.microsoft.com/office/drawing/2014/main" id="{8E8E24F6-5D65-4B9C-8299-867F9ACCD5A1}"/>
              </a:ext>
            </a:extLst>
          </p:cNvPr>
          <p:cNvSpPr>
            <a:spLocks noGrp="1"/>
          </p:cNvSpPr>
          <p:nvPr>
            <p:ph idx="1"/>
          </p:nvPr>
        </p:nvSpPr>
        <p:spPr>
          <a:xfrm>
            <a:off x="3844616" y="2626840"/>
            <a:ext cx="7245103" cy="3131777"/>
          </a:xfrm>
        </p:spPr>
        <p:txBody>
          <a:bodyPr vert="horz" lIns="91440" tIns="45720" rIns="91440" bIns="45720" rtlCol="0" anchor="t">
            <a:normAutofit/>
          </a:bodyPr>
          <a:lstStyle/>
          <a:p>
            <a:pPr>
              <a:lnSpc>
                <a:spcPct val="90000"/>
              </a:lnSpc>
            </a:pPr>
            <a:r>
              <a:rPr lang="en-US">
                <a:solidFill>
                  <a:schemeClr val="tx1">
                    <a:lumMod val="75000"/>
                    <a:lumOff val="25000"/>
                  </a:schemeClr>
                </a:solidFill>
                <a:latin typeface="Georgia"/>
                <a:ea typeface="+mj-lt"/>
                <a:cs typeface="+mj-lt"/>
              </a:rPr>
              <a:t>As the School Counselor at Montessori at LeMoyne, I support all our students' academic, social and emotional learning through collaboration with teachers and staff. I am also able to offer skills group lunches, support around problem-solving, social/emotional instruction and restorative practices/circles.</a:t>
            </a:r>
          </a:p>
          <a:p>
            <a:pPr>
              <a:lnSpc>
                <a:spcPct val="90000"/>
              </a:lnSpc>
              <a:buClr>
                <a:srgbClr val="262626"/>
              </a:buClr>
            </a:pPr>
            <a:endParaRPr lang="en-US">
              <a:solidFill>
                <a:schemeClr val="tx1">
                  <a:lumMod val="75000"/>
                  <a:lumOff val="25000"/>
                </a:schemeClr>
              </a:solidFill>
              <a:latin typeface="Georgia"/>
              <a:ea typeface="+mj-lt"/>
              <a:cs typeface="+mj-lt"/>
            </a:endParaRPr>
          </a:p>
          <a:p>
            <a:pPr>
              <a:lnSpc>
                <a:spcPct val="90000"/>
              </a:lnSpc>
            </a:pPr>
            <a:r>
              <a:rPr lang="en-US">
                <a:solidFill>
                  <a:schemeClr val="tx1">
                    <a:lumMod val="75000"/>
                    <a:lumOff val="25000"/>
                  </a:schemeClr>
                </a:solidFill>
                <a:latin typeface="Georgia"/>
                <a:ea typeface="+mj-lt"/>
                <a:cs typeface="+mj-lt"/>
              </a:rPr>
              <a:t>I support our classroom teachers in the utilization of the District's social/emotional learning curriculum, </a:t>
            </a:r>
            <a:r>
              <a:rPr lang="en-US" i="1">
                <a:solidFill>
                  <a:schemeClr val="tx1">
                    <a:lumMod val="75000"/>
                    <a:lumOff val="25000"/>
                  </a:schemeClr>
                </a:solidFill>
                <a:latin typeface="Georgia"/>
                <a:ea typeface="+mj-lt"/>
                <a:cs typeface="+mj-lt"/>
              </a:rPr>
              <a:t>Second Step.</a:t>
            </a:r>
          </a:p>
          <a:p>
            <a:pPr>
              <a:lnSpc>
                <a:spcPct val="90000"/>
              </a:lnSpc>
              <a:buClr>
                <a:srgbClr val="262626"/>
              </a:buClr>
            </a:pPr>
            <a:endParaRPr lang="en-US">
              <a:solidFill>
                <a:schemeClr val="tx1">
                  <a:lumMod val="75000"/>
                  <a:lumOff val="25000"/>
                </a:schemeClr>
              </a:solidFill>
              <a:latin typeface="Georgia"/>
            </a:endParaRPr>
          </a:p>
        </p:txBody>
      </p:sp>
    </p:spTree>
    <p:extLst>
      <p:ext uri="{BB962C8B-B14F-4D97-AF65-F5344CB8AC3E}">
        <p14:creationId xmlns:p14="http://schemas.microsoft.com/office/powerpoint/2010/main" val="650594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009E310-C7C2-4F23-B466-4417C8ED3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700D9C7C-2C5D-4FFF-83DE-742A88A964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A4C31FF5-F97E-4082-BFC5-A880DB9F3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1150" y="457200"/>
            <a:ext cx="8533646" cy="5943603"/>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useBgFill="1">
        <p:nvSpPr>
          <p:cNvPr id="14" name="Rectangle 13">
            <a:extLst>
              <a:ext uri="{FF2B5EF4-FFF2-40B4-BE49-F238E27FC236}">
                <a16:creationId xmlns:a16="http://schemas.microsoft.com/office/drawing/2014/main" id="{6015B4CE-42DE-4E9B-B800-B5B8142E6F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2467" y="621793"/>
            <a:ext cx="8198780" cy="5614416"/>
          </a:xfrm>
          <a:prstGeom prst="rect">
            <a:avLst/>
          </a:prstGeom>
          <a:ln w="6350" cap="sq" cmpd="sng" algn="ctr">
            <a:noFill/>
            <a:prstDash val="solid"/>
            <a:miter lim="800000"/>
          </a:ln>
          <a:effectLst/>
        </p:spPr>
      </p:sp>
      <p:sp>
        <p:nvSpPr>
          <p:cNvPr id="2" name="Title 1">
            <a:extLst>
              <a:ext uri="{FF2B5EF4-FFF2-40B4-BE49-F238E27FC236}">
                <a16:creationId xmlns:a16="http://schemas.microsoft.com/office/drawing/2014/main" id="{9CA6E321-A5B5-46EF-A382-BC48FFD3A639}"/>
              </a:ext>
            </a:extLst>
          </p:cNvPr>
          <p:cNvSpPr>
            <a:spLocks noGrp="1"/>
          </p:cNvSpPr>
          <p:nvPr>
            <p:ph type="title"/>
          </p:nvPr>
        </p:nvSpPr>
        <p:spPr>
          <a:xfrm>
            <a:off x="3844616" y="881210"/>
            <a:ext cx="7417925" cy="1517035"/>
          </a:xfrm>
        </p:spPr>
        <p:txBody>
          <a:bodyPr>
            <a:normAutofit/>
          </a:bodyPr>
          <a:lstStyle/>
          <a:p>
            <a:r>
              <a:rPr lang="en-US" sz="3400" b="1">
                <a:solidFill>
                  <a:schemeClr val="tx1">
                    <a:lumMod val="75000"/>
                    <a:lumOff val="25000"/>
                  </a:schemeClr>
                </a:solidFill>
                <a:latin typeface="Georgia"/>
              </a:rPr>
              <a:t>Family Support Specialist (FSSS) TBD</a:t>
            </a:r>
            <a:br>
              <a:rPr lang="en-US" sz="3400" b="1">
                <a:latin typeface="Georgia"/>
              </a:rPr>
            </a:br>
            <a:r>
              <a:rPr lang="en-US" sz="3400" b="1">
                <a:solidFill>
                  <a:schemeClr val="tx1">
                    <a:lumMod val="75000"/>
                    <a:lumOff val="25000"/>
                  </a:schemeClr>
                </a:solidFill>
                <a:latin typeface="Georgia"/>
              </a:rPr>
              <a:t> </a:t>
            </a:r>
            <a:endParaRPr lang="en-US" sz="3400">
              <a:solidFill>
                <a:schemeClr val="tx1">
                  <a:lumMod val="75000"/>
                  <a:lumOff val="25000"/>
                </a:schemeClr>
              </a:solidFill>
            </a:endParaRPr>
          </a:p>
        </p:txBody>
      </p:sp>
      <p:sp>
        <p:nvSpPr>
          <p:cNvPr id="3" name="Content Placeholder 2">
            <a:extLst>
              <a:ext uri="{FF2B5EF4-FFF2-40B4-BE49-F238E27FC236}">
                <a16:creationId xmlns:a16="http://schemas.microsoft.com/office/drawing/2014/main" id="{3EE34F0A-C41F-44D3-9C71-8A715ECC4B34}"/>
              </a:ext>
            </a:extLst>
          </p:cNvPr>
          <p:cNvSpPr>
            <a:spLocks noGrp="1"/>
          </p:cNvSpPr>
          <p:nvPr>
            <p:ph idx="1"/>
          </p:nvPr>
        </p:nvSpPr>
        <p:spPr>
          <a:xfrm>
            <a:off x="3844616" y="2626840"/>
            <a:ext cx="7245103" cy="3131777"/>
          </a:xfrm>
        </p:spPr>
        <p:txBody>
          <a:bodyPr vert="horz" lIns="91440" tIns="45720" rIns="91440" bIns="45720" rtlCol="0" anchor="t">
            <a:normAutofit/>
          </a:bodyPr>
          <a:lstStyle/>
          <a:p>
            <a:pPr marL="0" indent="0">
              <a:lnSpc>
                <a:spcPct val="90000"/>
              </a:lnSpc>
              <a:buNone/>
            </a:pPr>
            <a:endParaRPr lang="en-US" sz="1500" b="1">
              <a:solidFill>
                <a:schemeClr val="tx1">
                  <a:lumMod val="75000"/>
                  <a:lumOff val="25000"/>
                </a:schemeClr>
              </a:solidFill>
              <a:latin typeface="Georgia"/>
            </a:endParaRPr>
          </a:p>
          <a:p>
            <a:pPr>
              <a:lnSpc>
                <a:spcPct val="90000"/>
              </a:lnSpc>
            </a:pPr>
            <a:r>
              <a:rPr lang="en-US" sz="1500">
                <a:solidFill>
                  <a:schemeClr val="tx1">
                    <a:lumMod val="75000"/>
                    <a:lumOff val="25000"/>
                  </a:schemeClr>
                </a:solidFill>
                <a:latin typeface="Georgia"/>
                <a:ea typeface="+mj-lt"/>
                <a:cs typeface="+mj-lt"/>
              </a:rPr>
              <a:t>The School Support Specialist collaborates with teachers and other school staff  to determine appropriate interventions for students who may be struggling with academics, attendance or behavior. These interventions may include either pulling the student for one-on-one support or pushing into the classroom for additional support. </a:t>
            </a:r>
            <a:endParaRPr lang="en-US" sz="1500">
              <a:solidFill>
                <a:schemeClr val="tx1">
                  <a:lumMod val="75000"/>
                  <a:lumOff val="25000"/>
                </a:schemeClr>
              </a:solidFill>
              <a:latin typeface="Georgia"/>
            </a:endParaRPr>
          </a:p>
          <a:p>
            <a:pPr>
              <a:lnSpc>
                <a:spcPct val="90000"/>
              </a:lnSpc>
            </a:pPr>
            <a:r>
              <a:rPr lang="en-US" sz="1500">
                <a:solidFill>
                  <a:schemeClr val="tx1">
                    <a:lumMod val="75000"/>
                    <a:lumOff val="25000"/>
                  </a:schemeClr>
                </a:solidFill>
                <a:latin typeface="Georgia"/>
                <a:ea typeface="+mj-lt"/>
                <a:cs typeface="+mj-lt"/>
              </a:rPr>
              <a:t>The FSSS program seeks to bridge the gap between home and school. As a family specialist I seek to improve the family's relationship and communication with the school. I also connect families to necessary resources in order to eliminate barriers in the home that may be impacting their children socially, emotionally, and academically. The family specialist also serves as a support and advocate for parents when it comes to concerns both in school and at home.</a:t>
            </a:r>
            <a:endParaRPr lang="en-US" sz="1500">
              <a:solidFill>
                <a:schemeClr val="tx1">
                  <a:lumMod val="75000"/>
                  <a:lumOff val="25000"/>
                </a:schemeClr>
              </a:solidFill>
              <a:latin typeface="Georgia"/>
            </a:endParaRPr>
          </a:p>
        </p:txBody>
      </p:sp>
    </p:spTree>
    <p:extLst>
      <p:ext uri="{BB962C8B-B14F-4D97-AF65-F5344CB8AC3E}">
        <p14:creationId xmlns:p14="http://schemas.microsoft.com/office/powerpoint/2010/main" val="41733982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009E310-C7C2-4F23-B466-4417C8ED3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700D9C7C-2C5D-4FFF-83DE-742A88A964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A4C31FF5-F97E-4082-BFC5-A880DB9F3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1150" y="457200"/>
            <a:ext cx="8533646" cy="5943603"/>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useBgFill="1">
        <p:nvSpPr>
          <p:cNvPr id="14" name="Rectangle 13">
            <a:extLst>
              <a:ext uri="{FF2B5EF4-FFF2-40B4-BE49-F238E27FC236}">
                <a16:creationId xmlns:a16="http://schemas.microsoft.com/office/drawing/2014/main" id="{6015B4CE-42DE-4E9B-B800-B5B8142E6F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2467" y="621793"/>
            <a:ext cx="8198780" cy="5614416"/>
          </a:xfrm>
          <a:prstGeom prst="rect">
            <a:avLst/>
          </a:prstGeom>
          <a:ln w="6350" cap="sq" cmpd="sng" algn="ctr">
            <a:noFill/>
            <a:prstDash val="solid"/>
            <a:miter lim="800000"/>
          </a:ln>
          <a:effectLst/>
        </p:spPr>
      </p:sp>
      <p:sp>
        <p:nvSpPr>
          <p:cNvPr id="2" name="Title 1">
            <a:extLst>
              <a:ext uri="{FF2B5EF4-FFF2-40B4-BE49-F238E27FC236}">
                <a16:creationId xmlns:a16="http://schemas.microsoft.com/office/drawing/2014/main" id="{B461ECC5-F9FE-47CA-B2C2-359022F52B97}"/>
              </a:ext>
            </a:extLst>
          </p:cNvPr>
          <p:cNvSpPr>
            <a:spLocks noGrp="1"/>
          </p:cNvSpPr>
          <p:nvPr>
            <p:ph type="title"/>
          </p:nvPr>
        </p:nvSpPr>
        <p:spPr>
          <a:xfrm>
            <a:off x="3844616" y="881210"/>
            <a:ext cx="7417925" cy="1517035"/>
          </a:xfrm>
        </p:spPr>
        <p:txBody>
          <a:bodyPr>
            <a:normAutofit/>
          </a:bodyPr>
          <a:lstStyle/>
          <a:p>
            <a:r>
              <a:rPr lang="en-US" b="1">
                <a:solidFill>
                  <a:schemeClr val="tx1">
                    <a:lumMod val="75000"/>
                    <a:lumOff val="25000"/>
                  </a:schemeClr>
                </a:solidFill>
                <a:latin typeface="Georgia"/>
              </a:rPr>
              <a:t>School Nurse</a:t>
            </a:r>
            <a:br>
              <a:rPr lang="en-US" b="1">
                <a:solidFill>
                  <a:schemeClr val="tx1">
                    <a:lumMod val="75000"/>
                    <a:lumOff val="25000"/>
                  </a:schemeClr>
                </a:solidFill>
                <a:latin typeface="Georgia"/>
              </a:rPr>
            </a:br>
            <a:r>
              <a:rPr lang="en-US" b="1">
                <a:solidFill>
                  <a:schemeClr val="tx1">
                    <a:lumMod val="75000"/>
                    <a:lumOff val="25000"/>
                  </a:schemeClr>
                </a:solidFill>
                <a:latin typeface="Georgia"/>
              </a:rPr>
              <a:t>Rita Nicoletti</a:t>
            </a:r>
          </a:p>
        </p:txBody>
      </p:sp>
      <p:sp>
        <p:nvSpPr>
          <p:cNvPr id="3" name="Content Placeholder 2">
            <a:extLst>
              <a:ext uri="{FF2B5EF4-FFF2-40B4-BE49-F238E27FC236}">
                <a16:creationId xmlns:a16="http://schemas.microsoft.com/office/drawing/2014/main" id="{652B4882-B406-4A32-BBE7-57B348405391}"/>
              </a:ext>
            </a:extLst>
          </p:cNvPr>
          <p:cNvSpPr>
            <a:spLocks noGrp="1"/>
          </p:cNvSpPr>
          <p:nvPr>
            <p:ph idx="1"/>
          </p:nvPr>
        </p:nvSpPr>
        <p:spPr>
          <a:xfrm>
            <a:off x="3844616" y="2626840"/>
            <a:ext cx="7245103" cy="3131777"/>
          </a:xfrm>
        </p:spPr>
        <p:txBody>
          <a:bodyPr vert="horz" lIns="91440" tIns="45720" rIns="91440" bIns="45720" rtlCol="0" anchor="t">
            <a:normAutofit lnSpcReduction="10000"/>
          </a:bodyPr>
          <a:lstStyle/>
          <a:p>
            <a:pPr>
              <a:lnSpc>
                <a:spcPct val="90000"/>
              </a:lnSpc>
            </a:pPr>
            <a:r>
              <a:rPr lang="en-US">
                <a:solidFill>
                  <a:schemeClr val="tx1">
                    <a:lumMod val="75000"/>
                    <a:lumOff val="25000"/>
                  </a:schemeClr>
                </a:solidFill>
              </a:rPr>
              <a:t>The school nurse should have a pink emergency card on file in case of an emergency. </a:t>
            </a:r>
          </a:p>
          <a:p>
            <a:pPr>
              <a:lnSpc>
                <a:spcPct val="90000"/>
              </a:lnSpc>
            </a:pPr>
            <a:r>
              <a:rPr lang="en-US">
                <a:solidFill>
                  <a:schemeClr val="tx1">
                    <a:lumMod val="75000"/>
                    <a:lumOff val="25000"/>
                  </a:schemeClr>
                </a:solidFill>
              </a:rPr>
              <a:t>Students entering kindergarten must have two shots of both Measles and Varicella vaccine. </a:t>
            </a:r>
          </a:p>
          <a:p>
            <a:pPr>
              <a:lnSpc>
                <a:spcPct val="90000"/>
              </a:lnSpc>
            </a:pPr>
            <a:r>
              <a:rPr lang="en-US">
                <a:solidFill>
                  <a:schemeClr val="tx1">
                    <a:lumMod val="75000"/>
                    <a:lumOff val="25000"/>
                  </a:schemeClr>
                </a:solidFill>
              </a:rPr>
              <a:t>Students in grades 1-11 are required to have 2 doses of the varicella vaccine. Students who do not have the required vaccines, by law, have to be excluded from school until a doctor's note is received. </a:t>
            </a:r>
          </a:p>
          <a:p>
            <a:pPr>
              <a:lnSpc>
                <a:spcPct val="90000"/>
              </a:lnSpc>
            </a:pPr>
            <a:r>
              <a:rPr lang="en-US" b="1">
                <a:solidFill>
                  <a:schemeClr val="tx1">
                    <a:lumMod val="75000"/>
                    <a:lumOff val="25000"/>
                  </a:schemeClr>
                </a:solidFill>
              </a:rPr>
              <a:t>Whenever possible, medication should be administered at home. If it is necessary to administer the medication at school, the nurse must have a signed consent from the parent and a copy of the doctor's order. Medication must be delivered to the school by the parent/guardian. Students are not allowed to self-medicate.</a:t>
            </a:r>
            <a:r>
              <a:rPr lang="en-US">
                <a:solidFill>
                  <a:schemeClr val="tx1">
                    <a:lumMod val="75000"/>
                    <a:lumOff val="25000"/>
                  </a:schemeClr>
                </a:solidFill>
              </a:rPr>
              <a:t> </a:t>
            </a:r>
          </a:p>
          <a:p>
            <a:pPr>
              <a:lnSpc>
                <a:spcPct val="90000"/>
              </a:lnSpc>
            </a:pPr>
            <a:endParaRPr lang="en-US" sz="1500">
              <a:solidFill>
                <a:schemeClr val="tx1">
                  <a:lumMod val="75000"/>
                  <a:lumOff val="25000"/>
                </a:schemeClr>
              </a:solidFill>
            </a:endParaRPr>
          </a:p>
          <a:p>
            <a:pPr>
              <a:lnSpc>
                <a:spcPct val="90000"/>
              </a:lnSpc>
            </a:pPr>
            <a:endParaRPr lang="en-US" sz="1500">
              <a:solidFill>
                <a:schemeClr val="tx1">
                  <a:lumMod val="75000"/>
                  <a:lumOff val="25000"/>
                </a:schemeClr>
              </a:solidFill>
            </a:endParaRPr>
          </a:p>
        </p:txBody>
      </p:sp>
    </p:spTree>
    <p:extLst>
      <p:ext uri="{BB962C8B-B14F-4D97-AF65-F5344CB8AC3E}">
        <p14:creationId xmlns:p14="http://schemas.microsoft.com/office/powerpoint/2010/main" val="2319487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88870" y="6427231"/>
            <a:ext cx="7738016" cy="369332"/>
          </a:xfrm>
          <a:prstGeom prst="rect">
            <a:avLst/>
          </a:prstGeom>
          <a:noFill/>
        </p:spPr>
        <p:txBody>
          <a:bodyPr wrap="none" rtlCol="0">
            <a:spAutoFit/>
          </a:bodyPr>
          <a:lstStyle/>
          <a:p>
            <a:r>
              <a:rPr lang="en-US">
                <a:hlinkClick r:id="rId2"/>
              </a:rPr>
              <a:t>http://www.syracusecityschools.com/districtpage.cfm?pageid=457</a:t>
            </a:r>
            <a:endParaRPr lang="en-US"/>
          </a:p>
        </p:txBody>
      </p:sp>
      <p:pic>
        <p:nvPicPr>
          <p:cNvPr id="4" name="Picture 4">
            <a:extLst>
              <a:ext uri="{FF2B5EF4-FFF2-40B4-BE49-F238E27FC236}">
                <a16:creationId xmlns:a16="http://schemas.microsoft.com/office/drawing/2014/main" id="{229A700D-5808-D876-83EE-159095545C2A}"/>
              </a:ext>
            </a:extLst>
          </p:cNvPr>
          <p:cNvPicPr>
            <a:picLocks noChangeAspect="1"/>
          </p:cNvPicPr>
          <p:nvPr/>
        </p:nvPicPr>
        <p:blipFill rotWithShape="1">
          <a:blip r:embed="rId3"/>
          <a:srcRect l="77345" t="31445" r="12929" b="4687"/>
          <a:stretch/>
        </p:blipFill>
        <p:spPr>
          <a:xfrm>
            <a:off x="473871" y="171449"/>
            <a:ext cx="4904690" cy="6026085"/>
          </a:xfrm>
          <a:prstGeom prst="rect">
            <a:avLst/>
          </a:prstGeom>
        </p:spPr>
      </p:pic>
      <p:pic>
        <p:nvPicPr>
          <p:cNvPr id="5" name="Picture 5">
            <a:extLst>
              <a:ext uri="{FF2B5EF4-FFF2-40B4-BE49-F238E27FC236}">
                <a16:creationId xmlns:a16="http://schemas.microsoft.com/office/drawing/2014/main" id="{A4C9A08F-7C97-C4AE-F058-B4DE49A2F85E}"/>
              </a:ext>
            </a:extLst>
          </p:cNvPr>
          <p:cNvPicPr>
            <a:picLocks noChangeAspect="1"/>
          </p:cNvPicPr>
          <p:nvPr/>
        </p:nvPicPr>
        <p:blipFill rotWithShape="1">
          <a:blip r:embed="rId4"/>
          <a:srcRect l="77728" t="39828" r="12164" b="34941"/>
          <a:stretch/>
        </p:blipFill>
        <p:spPr>
          <a:xfrm>
            <a:off x="5545934" y="2456127"/>
            <a:ext cx="5764229" cy="3535829"/>
          </a:xfrm>
          <a:prstGeom prst="rect">
            <a:avLst/>
          </a:prstGeom>
        </p:spPr>
      </p:pic>
      <p:sp>
        <p:nvSpPr>
          <p:cNvPr id="6" name="TextBox 5">
            <a:extLst>
              <a:ext uri="{FF2B5EF4-FFF2-40B4-BE49-F238E27FC236}">
                <a16:creationId xmlns:a16="http://schemas.microsoft.com/office/drawing/2014/main" id="{D58506E0-C162-911E-0840-C55463A0DA7C}"/>
              </a:ext>
            </a:extLst>
          </p:cNvPr>
          <p:cNvSpPr txBox="1"/>
          <p:nvPr/>
        </p:nvSpPr>
        <p:spPr>
          <a:xfrm>
            <a:off x="5804296" y="446484"/>
            <a:ext cx="4518421"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a:solidFill>
                  <a:schemeClr val="bg1"/>
                </a:solidFill>
              </a:rPr>
              <a:t>SCSD Board of Education</a:t>
            </a:r>
            <a:endParaRPr lang="en-US"/>
          </a:p>
        </p:txBody>
      </p:sp>
    </p:spTree>
    <p:extLst>
      <p:ext uri="{BB962C8B-B14F-4D97-AF65-F5344CB8AC3E}">
        <p14:creationId xmlns:p14="http://schemas.microsoft.com/office/powerpoint/2010/main" val="27099741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009E310-C7C2-4F23-B466-4417C8ED3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700D9C7C-2C5D-4FFF-83DE-742A88A964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A4C31FF5-F97E-4082-BFC5-A880DB9F3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1150" y="457200"/>
            <a:ext cx="8533646" cy="5943603"/>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useBgFill="1">
        <p:nvSpPr>
          <p:cNvPr id="14" name="Rectangle 13">
            <a:extLst>
              <a:ext uri="{FF2B5EF4-FFF2-40B4-BE49-F238E27FC236}">
                <a16:creationId xmlns:a16="http://schemas.microsoft.com/office/drawing/2014/main" id="{6015B4CE-42DE-4E9B-B800-B5B8142E6F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2467" y="621793"/>
            <a:ext cx="8198780" cy="5614416"/>
          </a:xfrm>
          <a:prstGeom prst="rect">
            <a:avLst/>
          </a:prstGeom>
          <a:ln w="6350" cap="sq" cmpd="sng" algn="ctr">
            <a:noFill/>
            <a:prstDash val="solid"/>
            <a:miter lim="800000"/>
          </a:ln>
          <a:effectLst/>
        </p:spPr>
      </p:sp>
      <p:sp>
        <p:nvSpPr>
          <p:cNvPr id="2" name="Title 1">
            <a:extLst>
              <a:ext uri="{FF2B5EF4-FFF2-40B4-BE49-F238E27FC236}">
                <a16:creationId xmlns:a16="http://schemas.microsoft.com/office/drawing/2014/main" id="{6D71CE34-E9AA-16DC-29C0-D3450F13595D}"/>
              </a:ext>
            </a:extLst>
          </p:cNvPr>
          <p:cNvSpPr>
            <a:spLocks noGrp="1"/>
          </p:cNvSpPr>
          <p:nvPr>
            <p:ph type="title"/>
          </p:nvPr>
        </p:nvSpPr>
        <p:spPr>
          <a:xfrm>
            <a:off x="3844616" y="881210"/>
            <a:ext cx="7417925" cy="1517035"/>
          </a:xfrm>
        </p:spPr>
        <p:txBody>
          <a:bodyPr>
            <a:normAutofit/>
          </a:bodyPr>
          <a:lstStyle/>
          <a:p>
            <a:r>
              <a:rPr lang="en-US" b="1">
                <a:solidFill>
                  <a:schemeClr val="tx1">
                    <a:lumMod val="75000"/>
                    <a:lumOff val="25000"/>
                  </a:schemeClr>
                </a:solidFill>
              </a:rPr>
              <a:t>COVID – 19 procedures</a:t>
            </a:r>
          </a:p>
        </p:txBody>
      </p:sp>
      <p:sp>
        <p:nvSpPr>
          <p:cNvPr id="3" name="Content Placeholder 2">
            <a:extLst>
              <a:ext uri="{FF2B5EF4-FFF2-40B4-BE49-F238E27FC236}">
                <a16:creationId xmlns:a16="http://schemas.microsoft.com/office/drawing/2014/main" id="{62AE508F-15FF-72F5-281D-D3AF14AD1650}"/>
              </a:ext>
            </a:extLst>
          </p:cNvPr>
          <p:cNvSpPr>
            <a:spLocks noGrp="1"/>
          </p:cNvSpPr>
          <p:nvPr>
            <p:ph idx="1"/>
          </p:nvPr>
        </p:nvSpPr>
        <p:spPr>
          <a:xfrm>
            <a:off x="3844616" y="2626840"/>
            <a:ext cx="7245103" cy="3131777"/>
          </a:xfrm>
        </p:spPr>
        <p:txBody>
          <a:bodyPr vert="horz" lIns="91440" tIns="45720" rIns="91440" bIns="45720" rtlCol="0" anchor="t">
            <a:normAutofit/>
          </a:bodyPr>
          <a:lstStyle/>
          <a:p>
            <a:pPr>
              <a:lnSpc>
                <a:spcPct val="90000"/>
              </a:lnSpc>
            </a:pPr>
            <a:r>
              <a:rPr lang="en-US">
                <a:solidFill>
                  <a:schemeClr val="tx1">
                    <a:lumMod val="75000"/>
                    <a:lumOff val="25000"/>
                  </a:schemeClr>
                </a:solidFill>
                <a:ea typeface="+mn-lt"/>
                <a:cs typeface="+mn-lt"/>
              </a:rPr>
              <a:t>To ensure the health and safety of our students, staff, and community, we will continue to implement mitigation strategies to help decrease the spread of COVID-19, including improved air filtration, frequent hand-washing, daily cleaning protocols and more. Free at-home COVID test kits will continue to be provided upon request – please contact your school’s main office for details.</a:t>
            </a:r>
            <a:br>
              <a:rPr lang="en-US">
                <a:solidFill>
                  <a:schemeClr val="tx1">
                    <a:lumMod val="75000"/>
                    <a:lumOff val="25000"/>
                  </a:schemeClr>
                </a:solidFill>
                <a:ea typeface="+mn-lt"/>
                <a:cs typeface="+mn-lt"/>
              </a:rPr>
            </a:br>
            <a:br>
              <a:rPr lang="en-US">
                <a:solidFill>
                  <a:schemeClr val="tx1">
                    <a:lumMod val="75000"/>
                    <a:lumOff val="25000"/>
                  </a:schemeClr>
                </a:solidFill>
                <a:ea typeface="+mn-lt"/>
                <a:cs typeface="+mn-lt"/>
              </a:rPr>
            </a:br>
            <a:r>
              <a:rPr lang="en-US">
                <a:solidFill>
                  <a:schemeClr val="tx1">
                    <a:lumMod val="75000"/>
                    <a:lumOff val="25000"/>
                  </a:schemeClr>
                </a:solidFill>
                <a:ea typeface="+mn-lt"/>
                <a:cs typeface="+mn-lt"/>
              </a:rPr>
              <a:t>As always, if your child is sick or demonstrating COVID-19 symptoms, they should be kept home from school and be tested for COVID-19. </a:t>
            </a:r>
          </a:p>
          <a:p>
            <a:pPr>
              <a:lnSpc>
                <a:spcPct val="90000"/>
              </a:lnSpc>
              <a:buClr>
                <a:srgbClr val="262626"/>
              </a:buClr>
            </a:pPr>
            <a:r>
              <a:rPr lang="en-US" b="1" dirty="0">
                <a:solidFill>
                  <a:srgbClr val="FF0000"/>
                </a:solidFill>
              </a:rPr>
              <a:t>Please notify your child's school nurse or main office of a positive COVID-19 test result for your child.</a:t>
            </a:r>
            <a:endParaRPr lang="en-US" dirty="0">
              <a:solidFill>
                <a:srgbClr val="FF0000"/>
              </a:solidFill>
            </a:endParaRPr>
          </a:p>
          <a:p>
            <a:pPr>
              <a:lnSpc>
                <a:spcPct val="90000"/>
              </a:lnSpc>
              <a:buClr>
                <a:srgbClr val="262626"/>
              </a:buClr>
            </a:pPr>
            <a:endParaRPr lang="en-US">
              <a:solidFill>
                <a:schemeClr val="tx1">
                  <a:lumMod val="75000"/>
                  <a:lumOff val="25000"/>
                </a:schemeClr>
              </a:solidFill>
            </a:endParaRPr>
          </a:p>
        </p:txBody>
      </p:sp>
    </p:spTree>
    <p:extLst>
      <p:ext uri="{BB962C8B-B14F-4D97-AF65-F5344CB8AC3E}">
        <p14:creationId xmlns:p14="http://schemas.microsoft.com/office/powerpoint/2010/main" val="804065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009E310-C7C2-4F23-B466-4417C8ED3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700D9C7C-2C5D-4FFF-83DE-742A88A964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A4C31FF5-F97E-4082-BFC5-A880DB9F3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1150" y="457200"/>
            <a:ext cx="8533646" cy="5943603"/>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useBgFill="1">
        <p:nvSpPr>
          <p:cNvPr id="14" name="Rectangle 13">
            <a:extLst>
              <a:ext uri="{FF2B5EF4-FFF2-40B4-BE49-F238E27FC236}">
                <a16:creationId xmlns:a16="http://schemas.microsoft.com/office/drawing/2014/main" id="{6015B4CE-42DE-4E9B-B800-B5B8142E6F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2467" y="621793"/>
            <a:ext cx="8198780" cy="5614416"/>
          </a:xfrm>
          <a:prstGeom prst="rect">
            <a:avLst/>
          </a:prstGeom>
          <a:ln w="6350" cap="sq" cmpd="sng" algn="ctr">
            <a:noFill/>
            <a:prstDash val="solid"/>
            <a:miter lim="800000"/>
          </a:ln>
          <a:effectLst/>
        </p:spPr>
      </p:sp>
      <p:sp>
        <p:nvSpPr>
          <p:cNvPr id="2" name="Title 1">
            <a:extLst>
              <a:ext uri="{FF2B5EF4-FFF2-40B4-BE49-F238E27FC236}">
                <a16:creationId xmlns:a16="http://schemas.microsoft.com/office/drawing/2014/main" id="{A36AFEBB-3D64-49E2-87CB-EA2DE2AA0640}"/>
              </a:ext>
            </a:extLst>
          </p:cNvPr>
          <p:cNvSpPr>
            <a:spLocks noGrp="1"/>
          </p:cNvSpPr>
          <p:nvPr>
            <p:ph type="title"/>
          </p:nvPr>
        </p:nvSpPr>
        <p:spPr>
          <a:xfrm>
            <a:off x="3844616" y="881210"/>
            <a:ext cx="7417925" cy="1517035"/>
          </a:xfrm>
        </p:spPr>
        <p:txBody>
          <a:bodyPr>
            <a:normAutofit/>
          </a:bodyPr>
          <a:lstStyle/>
          <a:p>
            <a:r>
              <a:rPr lang="en-US" b="1">
                <a:solidFill>
                  <a:schemeClr val="tx1">
                    <a:lumMod val="75000"/>
                    <a:lumOff val="25000"/>
                  </a:schemeClr>
                </a:solidFill>
                <a:latin typeface="Georgia"/>
              </a:rPr>
              <a:t>AIS Teacher</a:t>
            </a:r>
            <a:br>
              <a:rPr lang="en-US" b="1">
                <a:solidFill>
                  <a:schemeClr val="tx1">
                    <a:lumMod val="75000"/>
                    <a:lumOff val="25000"/>
                  </a:schemeClr>
                </a:solidFill>
                <a:latin typeface="Georgia"/>
              </a:rPr>
            </a:br>
            <a:r>
              <a:rPr lang="en-US" b="1">
                <a:solidFill>
                  <a:schemeClr val="tx1">
                    <a:lumMod val="75000"/>
                    <a:lumOff val="25000"/>
                  </a:schemeClr>
                </a:solidFill>
                <a:latin typeface="Georgia"/>
              </a:rPr>
              <a:t>Jennifer Winkler</a:t>
            </a:r>
            <a:endParaRPr lang="en-US">
              <a:solidFill>
                <a:schemeClr val="tx1">
                  <a:lumMod val="75000"/>
                  <a:lumOff val="25000"/>
                </a:schemeClr>
              </a:solidFill>
              <a:latin typeface="Georgia"/>
            </a:endParaRPr>
          </a:p>
        </p:txBody>
      </p:sp>
      <p:sp>
        <p:nvSpPr>
          <p:cNvPr id="3" name="Content Placeholder 2">
            <a:extLst>
              <a:ext uri="{FF2B5EF4-FFF2-40B4-BE49-F238E27FC236}">
                <a16:creationId xmlns:a16="http://schemas.microsoft.com/office/drawing/2014/main" id="{A58FBBF5-4EFB-4ABC-9DAF-A5EEDB1DB927}"/>
              </a:ext>
            </a:extLst>
          </p:cNvPr>
          <p:cNvSpPr>
            <a:spLocks noGrp="1"/>
          </p:cNvSpPr>
          <p:nvPr>
            <p:ph idx="1"/>
          </p:nvPr>
        </p:nvSpPr>
        <p:spPr>
          <a:xfrm>
            <a:off x="3844616" y="2626840"/>
            <a:ext cx="7245103" cy="3131777"/>
          </a:xfrm>
        </p:spPr>
        <p:txBody>
          <a:bodyPr vert="horz" lIns="91440" tIns="45720" rIns="91440" bIns="45720" rtlCol="0">
            <a:normAutofit/>
          </a:bodyPr>
          <a:lstStyle/>
          <a:p>
            <a:r>
              <a:rPr lang="en-US">
                <a:solidFill>
                  <a:schemeClr val="tx1">
                    <a:lumMod val="75000"/>
                    <a:lumOff val="25000"/>
                  </a:schemeClr>
                </a:solidFill>
                <a:latin typeface="Georgia"/>
                <a:ea typeface="+mj-lt"/>
                <a:cs typeface="+mj-lt"/>
              </a:rPr>
              <a:t>AIS teacher who provides data driven, differentiated, small group instruction to students performing below grade level in reading. </a:t>
            </a:r>
          </a:p>
          <a:p>
            <a:r>
              <a:rPr lang="en-US">
                <a:solidFill>
                  <a:schemeClr val="tx1">
                    <a:lumMod val="75000"/>
                    <a:lumOff val="25000"/>
                  </a:schemeClr>
                </a:solidFill>
                <a:latin typeface="Georgia"/>
                <a:ea typeface="+mj-lt"/>
                <a:cs typeface="+mj-lt"/>
              </a:rPr>
              <a:t>I prepare, administer, and grade assessments and assignments to evaluate students' progress.  I meet with other professionals to discuss individual students' needs and progress and attend professional meetings, educational conferences and teacher training workshops to maintain and improve professional competence. </a:t>
            </a:r>
            <a:endParaRPr lang="en-US">
              <a:solidFill>
                <a:schemeClr val="tx1">
                  <a:lumMod val="75000"/>
                  <a:lumOff val="25000"/>
                </a:schemeClr>
              </a:solidFill>
              <a:latin typeface="Georgia"/>
            </a:endParaRPr>
          </a:p>
        </p:txBody>
      </p:sp>
    </p:spTree>
    <p:extLst>
      <p:ext uri="{BB962C8B-B14F-4D97-AF65-F5344CB8AC3E}">
        <p14:creationId xmlns:p14="http://schemas.microsoft.com/office/powerpoint/2010/main" val="22747015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29229" y="428237"/>
            <a:ext cx="3538213" cy="523220"/>
          </a:xfrm>
          <a:prstGeom prst="rect">
            <a:avLst/>
          </a:prstGeom>
          <a:noFill/>
        </p:spPr>
        <p:txBody>
          <a:bodyPr wrap="none" lIns="91440" tIns="45720" rIns="91440" bIns="45720" rtlCol="0" anchor="t">
            <a:spAutoFit/>
          </a:bodyPr>
          <a:lstStyle/>
          <a:p>
            <a:r>
              <a:rPr lang="en-US" sz="2800" b="1"/>
              <a:t>Transportation Forms</a:t>
            </a:r>
          </a:p>
        </p:txBody>
      </p:sp>
      <p:sp>
        <p:nvSpPr>
          <p:cNvPr id="3" name="TextBox 2"/>
          <p:cNvSpPr txBox="1"/>
          <p:nvPr/>
        </p:nvSpPr>
        <p:spPr>
          <a:xfrm>
            <a:off x="2666929" y="941569"/>
            <a:ext cx="6250365" cy="369332"/>
          </a:xfrm>
          <a:prstGeom prst="rect">
            <a:avLst/>
          </a:prstGeom>
          <a:noFill/>
        </p:spPr>
        <p:txBody>
          <a:bodyPr wrap="none" lIns="91440" tIns="45720" rIns="91440" bIns="45720" rtlCol="0" anchor="t">
            <a:spAutoFit/>
          </a:bodyPr>
          <a:lstStyle/>
          <a:p>
            <a:r>
              <a:rPr lang="en-US" dirty="0">
                <a:ea typeface="+mn-lt"/>
                <a:cs typeface="+mn-lt"/>
                <a:hlinkClick r:id="rId2"/>
              </a:rPr>
              <a:t>https://www.syracusecityschools.com/districtpage.cfm?pageid=508</a:t>
            </a:r>
            <a:endParaRPr lang="en-US"/>
          </a:p>
        </p:txBody>
      </p:sp>
      <p:sp>
        <p:nvSpPr>
          <p:cNvPr id="4" name="TextBox 3"/>
          <p:cNvSpPr txBox="1"/>
          <p:nvPr/>
        </p:nvSpPr>
        <p:spPr>
          <a:xfrm>
            <a:off x="446384" y="1604051"/>
            <a:ext cx="11202384" cy="923330"/>
          </a:xfrm>
          <a:prstGeom prst="rect">
            <a:avLst/>
          </a:prstGeom>
          <a:noFill/>
        </p:spPr>
        <p:txBody>
          <a:bodyPr wrap="square" lIns="91440" tIns="45720" rIns="91440" bIns="45720" rtlCol="0" anchor="t">
            <a:spAutoFit/>
          </a:bodyPr>
          <a:lstStyle/>
          <a:p>
            <a:r>
              <a:rPr lang="en-US" b="1" dirty="0"/>
              <a:t>Transportation for medical reasons requires the following form to be completed by both you and your doctor:</a:t>
            </a:r>
            <a:r>
              <a:rPr lang="en-US" dirty="0"/>
              <a:t> </a:t>
            </a:r>
          </a:p>
          <a:p>
            <a:r>
              <a:rPr lang="en-US" dirty="0">
                <a:ea typeface="+mn-lt"/>
                <a:cs typeface="+mn-lt"/>
                <a:hlinkClick r:id="rId3"/>
              </a:rPr>
              <a:t>https://www.syracusecityschools.com/tfiles/folder508/Medical_Transportation_Application%20revised%2012-22-22.pdf</a:t>
            </a:r>
          </a:p>
          <a:p>
            <a:endParaRPr lang="en-US" dirty="0">
              <a:ea typeface="+mn-lt"/>
              <a:cs typeface="+mn-lt"/>
            </a:endParaRPr>
          </a:p>
        </p:txBody>
      </p:sp>
      <p:sp>
        <p:nvSpPr>
          <p:cNvPr id="5" name="TextBox 4"/>
          <p:cNvSpPr txBox="1"/>
          <p:nvPr/>
        </p:nvSpPr>
        <p:spPr>
          <a:xfrm>
            <a:off x="446384" y="2878200"/>
            <a:ext cx="10858255" cy="1200329"/>
          </a:xfrm>
          <a:prstGeom prst="rect">
            <a:avLst/>
          </a:prstGeom>
          <a:noFill/>
        </p:spPr>
        <p:txBody>
          <a:bodyPr wrap="square" lIns="91440" tIns="45720" rIns="91440" bIns="45720" rtlCol="0" anchor="t">
            <a:spAutoFit/>
          </a:bodyPr>
          <a:lstStyle/>
          <a:p>
            <a:r>
              <a:rPr lang="en-US" b="1"/>
              <a:t>Transportation to and from a childcare destination requires the following form to be completed, every year:</a:t>
            </a:r>
            <a:r>
              <a:rPr lang="en-US" dirty="0">
                <a:solidFill>
                  <a:schemeClr val="bg1"/>
                </a:solidFill>
              </a:rPr>
              <a:t> </a:t>
            </a:r>
            <a:r>
              <a:rPr lang="en-US" dirty="0">
                <a:ea typeface="+mn-lt"/>
                <a:cs typeface="+mn-lt"/>
                <a:hlinkClick r:id="rId4"/>
              </a:rPr>
              <a:t>https://www.syracusecityschools.com/tfiles/folder508/2023-2024%20Childcare%20Form.pdf</a:t>
            </a:r>
            <a:endParaRPr lang="en-US">
              <a:ea typeface="+mn-lt"/>
              <a:cs typeface="+mn-lt"/>
            </a:endParaRPr>
          </a:p>
          <a:p>
            <a:endParaRPr lang="en-US" dirty="0">
              <a:ea typeface="+mn-lt"/>
              <a:cs typeface="+mn-lt"/>
            </a:endParaRPr>
          </a:p>
          <a:p>
            <a:endParaRPr lang="en-US" dirty="0">
              <a:ea typeface="+mn-lt"/>
              <a:cs typeface="+mn-lt"/>
            </a:endParaRPr>
          </a:p>
        </p:txBody>
      </p:sp>
      <p:sp>
        <p:nvSpPr>
          <p:cNvPr id="6" name="TextBox 5"/>
          <p:cNvSpPr txBox="1"/>
          <p:nvPr/>
        </p:nvSpPr>
        <p:spPr>
          <a:xfrm>
            <a:off x="446383" y="4077157"/>
            <a:ext cx="10698481" cy="1200329"/>
          </a:xfrm>
          <a:prstGeom prst="rect">
            <a:avLst/>
          </a:prstGeom>
          <a:noFill/>
        </p:spPr>
        <p:txBody>
          <a:bodyPr wrap="square" lIns="91440" tIns="45720" rIns="91440" bIns="45720" rtlCol="0" anchor="t">
            <a:spAutoFit/>
          </a:bodyPr>
          <a:lstStyle/>
          <a:p>
            <a:r>
              <a:rPr lang="en-US" b="1" dirty="0"/>
              <a:t>A change to the bus stop needs to be approved by transportation. You can request a change here:</a:t>
            </a:r>
          </a:p>
          <a:p>
            <a:r>
              <a:rPr lang="en-US" dirty="0">
                <a:ea typeface="+mn-lt"/>
                <a:cs typeface="+mn-lt"/>
                <a:hlinkClick r:id="rId5"/>
              </a:rPr>
              <a:t>https://www.syracusecityschools.com/tfiles/folder508/Stop%20Change%20Request%20Form%20updated%2012-21-22.pdf</a:t>
            </a:r>
          </a:p>
          <a:p>
            <a:endParaRPr lang="en-US" dirty="0">
              <a:ea typeface="+mn-lt"/>
              <a:cs typeface="+mn-lt"/>
            </a:endParaRPr>
          </a:p>
        </p:txBody>
      </p:sp>
      <p:sp>
        <p:nvSpPr>
          <p:cNvPr id="7" name="TextBox 6"/>
          <p:cNvSpPr txBox="1"/>
          <p:nvPr/>
        </p:nvSpPr>
        <p:spPr>
          <a:xfrm>
            <a:off x="446383" y="5528533"/>
            <a:ext cx="10698481" cy="923330"/>
          </a:xfrm>
          <a:prstGeom prst="rect">
            <a:avLst/>
          </a:prstGeom>
          <a:noFill/>
        </p:spPr>
        <p:txBody>
          <a:bodyPr wrap="square" lIns="91440" tIns="45720" rIns="91440" bIns="45720" rtlCol="0" anchor="t">
            <a:spAutoFit/>
          </a:bodyPr>
          <a:lstStyle/>
          <a:p>
            <a:r>
              <a:rPr lang="en-US" b="1"/>
              <a:t>An appeal can be made if your child lives too close to school to receive a bus. You can find the appeal packet </a:t>
            </a:r>
            <a:r>
              <a:rPr lang="en-US" dirty="0">
                <a:ea typeface="+mn-lt"/>
                <a:cs typeface="+mn-lt"/>
                <a:hlinkClick r:id="rId6"/>
              </a:rPr>
              <a:t>https://www.syracusecityschools.com/tfiles/folder508/Appeal%20Packet%20revised%2012-22-22.pdf</a:t>
            </a:r>
            <a:endParaRPr lang="en-US" dirty="0">
              <a:ea typeface="+mn-lt"/>
              <a:cs typeface="+mn-lt"/>
            </a:endParaRPr>
          </a:p>
          <a:p>
            <a:endParaRPr lang="en-US" dirty="0">
              <a:ea typeface="+mn-lt"/>
              <a:cs typeface="+mn-lt"/>
            </a:endParaRPr>
          </a:p>
        </p:txBody>
      </p:sp>
    </p:spTree>
    <p:extLst>
      <p:ext uri="{BB962C8B-B14F-4D97-AF65-F5344CB8AC3E}">
        <p14:creationId xmlns:p14="http://schemas.microsoft.com/office/powerpoint/2010/main" val="12681745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F3C8A0-718B-4072-A413-F4D22D2D2F20}"/>
              </a:ext>
            </a:extLst>
          </p:cNvPr>
          <p:cNvSpPr>
            <a:spLocks noGrp="1"/>
          </p:cNvSpPr>
          <p:nvPr>
            <p:ph type="title"/>
          </p:nvPr>
        </p:nvSpPr>
        <p:spPr>
          <a:xfrm>
            <a:off x="875755" y="494472"/>
            <a:ext cx="9404723" cy="1400530"/>
          </a:xfrm>
        </p:spPr>
        <p:txBody>
          <a:bodyPr/>
          <a:lstStyle/>
          <a:p>
            <a:pPr algn="ctr"/>
            <a:r>
              <a:rPr lang="en-US" b="1">
                <a:solidFill>
                  <a:schemeClr val="tx1"/>
                </a:solidFill>
              </a:rPr>
              <a:t>Digital Resources</a:t>
            </a:r>
            <a:endParaRPr lang="en-US">
              <a:solidFill>
                <a:schemeClr val="tx1"/>
              </a:solidFill>
            </a:endParaRPr>
          </a:p>
        </p:txBody>
      </p:sp>
      <p:sp>
        <p:nvSpPr>
          <p:cNvPr id="4" name="Content Placeholder 3">
            <a:extLst>
              <a:ext uri="{FF2B5EF4-FFF2-40B4-BE49-F238E27FC236}">
                <a16:creationId xmlns:a16="http://schemas.microsoft.com/office/drawing/2014/main" id="{DD0EEFC2-5303-439B-A145-44664C21FDCF}"/>
              </a:ext>
            </a:extLst>
          </p:cNvPr>
          <p:cNvSpPr>
            <a:spLocks noGrp="1"/>
          </p:cNvSpPr>
          <p:nvPr>
            <p:ph idx="1"/>
          </p:nvPr>
        </p:nvSpPr>
        <p:spPr/>
        <p:txBody>
          <a:bodyPr vert="horz" lIns="91440" tIns="45720" rIns="91440" bIns="45720" rtlCol="0" anchor="t">
            <a:normAutofit/>
          </a:bodyPr>
          <a:lstStyle/>
          <a:p>
            <a:r>
              <a:rPr lang="en-US" sz="2800"/>
              <a:t>All students can access digital resources by logging into their Clever account located at this link: </a:t>
            </a:r>
            <a:r>
              <a:rPr lang="en-US" sz="2800">
                <a:hlinkClick r:id="rId2">
                  <a:extLst>
                    <a:ext uri="{A12FA001-AC4F-418D-AE19-62706E023703}">
                      <ahyp:hlinkClr xmlns:ahyp="http://schemas.microsoft.com/office/drawing/2018/hyperlinkcolor" val="tx"/>
                    </a:ext>
                  </a:extLst>
                </a:hlinkClick>
              </a:rPr>
              <a:t>Clever Login</a:t>
            </a:r>
            <a:endParaRPr lang="en-US" sz="2800"/>
          </a:p>
          <a:p>
            <a:r>
              <a:rPr lang="en-US" sz="2800"/>
              <a:t>There are many digital tools and resources available through the district Library website located here: </a:t>
            </a:r>
            <a:r>
              <a:rPr lang="en-US" sz="2800">
                <a:hlinkClick r:id="rId3">
                  <a:extLst>
                    <a:ext uri="{A12FA001-AC4F-418D-AE19-62706E023703}">
                      <ahyp:hlinkClr xmlns:ahyp="http://schemas.microsoft.com/office/drawing/2018/hyperlinkcolor" val="tx"/>
                    </a:ext>
                  </a:extLst>
                </a:hlinkClick>
              </a:rPr>
              <a:t>District Library Website</a:t>
            </a:r>
            <a:endParaRPr lang="en-US" sz="2800"/>
          </a:p>
          <a:p>
            <a:r>
              <a:rPr lang="en-US" sz="2800"/>
              <a:t>If you need login help please contact </a:t>
            </a:r>
            <a:r>
              <a:rPr lang="en-US" sz="2800">
                <a:hlinkClick r:id="rId4">
                  <a:extLst>
                    <a:ext uri="{A12FA001-AC4F-418D-AE19-62706E023703}">
                      <ahyp:hlinkClr xmlns:ahyp="http://schemas.microsoft.com/office/drawing/2018/hyperlinkcolor" val="tx"/>
                    </a:ext>
                  </a:extLst>
                </a:hlinkClick>
              </a:rPr>
              <a:t>lbachiller@scsd.us</a:t>
            </a:r>
            <a:r>
              <a:rPr lang="en-US" sz="2800"/>
              <a:t> or call the school.</a:t>
            </a:r>
          </a:p>
        </p:txBody>
      </p:sp>
    </p:spTree>
    <p:extLst>
      <p:ext uri="{BB962C8B-B14F-4D97-AF65-F5344CB8AC3E}">
        <p14:creationId xmlns:p14="http://schemas.microsoft.com/office/powerpoint/2010/main" val="15065941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009E310-C7C2-4F23-B466-4417C8ED3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700D9C7C-2C5D-4FFF-83DE-742A88A964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A4C31FF5-F97E-4082-BFC5-A880DB9F3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1150" y="457200"/>
            <a:ext cx="8533646" cy="5943603"/>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useBgFill="1">
        <p:nvSpPr>
          <p:cNvPr id="15" name="Rectangle 14">
            <a:extLst>
              <a:ext uri="{FF2B5EF4-FFF2-40B4-BE49-F238E27FC236}">
                <a16:creationId xmlns:a16="http://schemas.microsoft.com/office/drawing/2014/main" id="{6015B4CE-42DE-4E9B-B800-B5B8142E6F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2467" y="621793"/>
            <a:ext cx="8198780" cy="5614416"/>
          </a:xfrm>
          <a:prstGeom prst="rect">
            <a:avLst/>
          </a:prstGeom>
          <a:ln w="6350" cap="sq" cmpd="sng" algn="ctr">
            <a:noFill/>
            <a:prstDash val="solid"/>
            <a:miter lim="800000"/>
          </a:ln>
          <a:effectLst/>
        </p:spPr>
      </p:sp>
      <p:sp>
        <p:nvSpPr>
          <p:cNvPr id="3" name="Title 2">
            <a:extLst>
              <a:ext uri="{FF2B5EF4-FFF2-40B4-BE49-F238E27FC236}">
                <a16:creationId xmlns:a16="http://schemas.microsoft.com/office/drawing/2014/main" id="{74DC275B-5BA1-4B7E-B733-D49938E598B7}"/>
              </a:ext>
            </a:extLst>
          </p:cNvPr>
          <p:cNvSpPr>
            <a:spLocks noGrp="1"/>
          </p:cNvSpPr>
          <p:nvPr>
            <p:ph type="title"/>
          </p:nvPr>
        </p:nvSpPr>
        <p:spPr>
          <a:xfrm>
            <a:off x="3844616" y="881210"/>
            <a:ext cx="7417925" cy="1517035"/>
          </a:xfrm>
        </p:spPr>
        <p:txBody>
          <a:bodyPr>
            <a:normAutofit/>
          </a:bodyPr>
          <a:lstStyle/>
          <a:p>
            <a:r>
              <a:rPr lang="en-US" b="1">
                <a:solidFill>
                  <a:schemeClr val="tx1">
                    <a:lumMod val="75000"/>
                    <a:lumOff val="25000"/>
                  </a:schemeClr>
                </a:solidFill>
                <a:latin typeface="Georgia"/>
              </a:rPr>
              <a:t>Homework Guidance</a:t>
            </a:r>
            <a:endParaRPr lang="en-US">
              <a:solidFill>
                <a:schemeClr val="tx1">
                  <a:lumMod val="75000"/>
                  <a:lumOff val="25000"/>
                </a:schemeClr>
              </a:solidFill>
            </a:endParaRPr>
          </a:p>
        </p:txBody>
      </p:sp>
      <p:sp>
        <p:nvSpPr>
          <p:cNvPr id="4" name="Content Placeholder 3">
            <a:extLst>
              <a:ext uri="{FF2B5EF4-FFF2-40B4-BE49-F238E27FC236}">
                <a16:creationId xmlns:a16="http://schemas.microsoft.com/office/drawing/2014/main" id="{2740EE95-331C-4AA5-8B8F-5C267DFF7B15}"/>
              </a:ext>
            </a:extLst>
          </p:cNvPr>
          <p:cNvSpPr>
            <a:spLocks noGrp="1"/>
          </p:cNvSpPr>
          <p:nvPr>
            <p:ph idx="1"/>
          </p:nvPr>
        </p:nvSpPr>
        <p:spPr>
          <a:xfrm>
            <a:off x="3844616" y="2626840"/>
            <a:ext cx="7245103" cy="3131777"/>
          </a:xfrm>
        </p:spPr>
        <p:txBody>
          <a:bodyPr vert="horz" lIns="91440" tIns="45720" rIns="91440" bIns="45720" rtlCol="0">
            <a:normAutofit/>
          </a:bodyPr>
          <a:lstStyle/>
          <a:p>
            <a:r>
              <a:rPr lang="en-US">
                <a:solidFill>
                  <a:schemeClr val="tx1">
                    <a:lumMod val="75000"/>
                    <a:lumOff val="25000"/>
                  </a:schemeClr>
                </a:solidFill>
                <a:latin typeface="Georgia"/>
              </a:rPr>
              <a:t>Homework is determined by the classroom teacher and their procedures.  Please refer to their information regarding homework.</a:t>
            </a:r>
          </a:p>
          <a:p>
            <a:r>
              <a:rPr lang="en-US">
                <a:solidFill>
                  <a:schemeClr val="tx1">
                    <a:lumMod val="75000"/>
                    <a:lumOff val="25000"/>
                  </a:schemeClr>
                </a:solidFill>
                <a:latin typeface="Georgia"/>
              </a:rPr>
              <a:t>You can email the teacher directly for more information.</a:t>
            </a:r>
          </a:p>
        </p:txBody>
      </p:sp>
    </p:spTree>
    <p:extLst>
      <p:ext uri="{BB962C8B-B14F-4D97-AF65-F5344CB8AC3E}">
        <p14:creationId xmlns:p14="http://schemas.microsoft.com/office/powerpoint/2010/main" val="13048814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026A5AC-2D80-4DD9-98B3-55F7B141B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12" name="Rectangle 11">
            <a:extLst>
              <a:ext uri="{FF2B5EF4-FFF2-40B4-BE49-F238E27FC236}">
                <a16:creationId xmlns:a16="http://schemas.microsoft.com/office/drawing/2014/main" id="{2F15FA1F-DFCB-4A96-B3C6-ABE602A641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
        <p:nvSpPr>
          <p:cNvPr id="3" name="Title 2">
            <a:extLst>
              <a:ext uri="{FF2B5EF4-FFF2-40B4-BE49-F238E27FC236}">
                <a16:creationId xmlns:a16="http://schemas.microsoft.com/office/drawing/2014/main" id="{CA2C82B7-573F-4577-AE35-F5E62A958B8D}"/>
              </a:ext>
            </a:extLst>
          </p:cNvPr>
          <p:cNvSpPr>
            <a:spLocks noGrp="1"/>
          </p:cNvSpPr>
          <p:nvPr>
            <p:ph type="title"/>
          </p:nvPr>
        </p:nvSpPr>
        <p:spPr>
          <a:xfrm>
            <a:off x="1066800" y="642594"/>
            <a:ext cx="10058400" cy="1371600"/>
          </a:xfrm>
        </p:spPr>
        <p:txBody>
          <a:bodyPr vert="horz" lIns="91440" tIns="45720" rIns="91440" bIns="45720" rtlCol="0" anchor="ctr">
            <a:normAutofit/>
          </a:bodyPr>
          <a:lstStyle/>
          <a:p>
            <a:pPr algn="ctr"/>
            <a:r>
              <a:rPr lang="en-US" sz="4400" b="1"/>
              <a:t>Assessment and Report Card Information</a:t>
            </a:r>
            <a:endParaRPr lang="en-US" sz="4400"/>
          </a:p>
        </p:txBody>
      </p:sp>
      <p:sp>
        <p:nvSpPr>
          <p:cNvPr id="4" name="Content Placeholder 3">
            <a:extLst>
              <a:ext uri="{FF2B5EF4-FFF2-40B4-BE49-F238E27FC236}">
                <a16:creationId xmlns:a16="http://schemas.microsoft.com/office/drawing/2014/main" id="{A4ACB925-1A72-4D31-B724-9120442EA88A}"/>
              </a:ext>
            </a:extLst>
          </p:cNvPr>
          <p:cNvSpPr>
            <a:spLocks noGrp="1"/>
          </p:cNvSpPr>
          <p:nvPr>
            <p:ph sz="half" idx="1"/>
          </p:nvPr>
        </p:nvSpPr>
        <p:spPr>
          <a:xfrm>
            <a:off x="1098228" y="2310063"/>
            <a:ext cx="4725166" cy="3725612"/>
          </a:xfrm>
        </p:spPr>
        <p:txBody>
          <a:bodyPr vert="horz" lIns="91440" tIns="45720" rIns="91440" bIns="45720" rtlCol="0" anchor="t">
            <a:normAutofit/>
          </a:bodyPr>
          <a:lstStyle/>
          <a:p>
            <a:pPr marL="180975" indent="-180975" defTabSz="905256">
              <a:spcBef>
                <a:spcPts val="891"/>
              </a:spcBef>
            </a:pPr>
            <a:r>
              <a:rPr lang="en-US" sz="2350" b="1" kern="1200">
                <a:latin typeface="Georgia"/>
                <a:ea typeface="+mj-lt"/>
                <a:cs typeface="+mj-lt"/>
              </a:rPr>
              <a:t>Report Cards printed and distributed:</a:t>
            </a:r>
            <a:endParaRPr lang="en-US" sz="2350" b="1" kern="1200">
              <a:latin typeface="Georgia"/>
            </a:endParaRPr>
          </a:p>
          <a:p>
            <a:pPr marL="180975" indent="-180975" defTabSz="905256">
              <a:spcBef>
                <a:spcPts val="891"/>
              </a:spcBef>
            </a:pPr>
            <a:r>
              <a:rPr lang="en-US" sz="2350" kern="1200">
                <a:latin typeface="Georgia"/>
                <a:ea typeface="+mj-lt"/>
                <a:cs typeface="+mj-lt"/>
              </a:rPr>
              <a:t>November 8, </a:t>
            </a:r>
            <a:r>
              <a:rPr lang="en-US" sz="2350">
                <a:latin typeface="Georgia"/>
                <a:ea typeface="+mj-lt"/>
                <a:cs typeface="+mj-lt"/>
              </a:rPr>
              <a:t>2023</a:t>
            </a:r>
            <a:endParaRPr lang="en-US" sz="2350" kern="1200">
              <a:latin typeface="Georgia"/>
              <a:ea typeface="+mj-lt"/>
              <a:cs typeface="+mj-lt"/>
            </a:endParaRPr>
          </a:p>
          <a:p>
            <a:pPr marL="180975" indent="-180975" defTabSz="905256">
              <a:spcBef>
                <a:spcPts val="891"/>
              </a:spcBef>
            </a:pPr>
            <a:r>
              <a:rPr lang="en-US" sz="2350" kern="1200">
                <a:latin typeface="Georgia"/>
                <a:ea typeface="+mj-lt"/>
                <a:cs typeface="+mj-lt"/>
              </a:rPr>
              <a:t>January </a:t>
            </a:r>
            <a:r>
              <a:rPr lang="en-US" sz="2350">
                <a:latin typeface="Georgia"/>
                <a:ea typeface="+mj-lt"/>
                <a:cs typeface="+mj-lt"/>
              </a:rPr>
              <a:t>24</a:t>
            </a:r>
            <a:r>
              <a:rPr lang="en-US" sz="2350" kern="1200">
                <a:latin typeface="Georgia"/>
                <a:ea typeface="+mj-lt"/>
                <a:cs typeface="+mj-lt"/>
              </a:rPr>
              <a:t>, </a:t>
            </a:r>
            <a:r>
              <a:rPr lang="en-US" sz="2350">
                <a:latin typeface="Georgia"/>
                <a:ea typeface="+mj-lt"/>
                <a:cs typeface="+mj-lt"/>
              </a:rPr>
              <a:t>2024</a:t>
            </a:r>
            <a:endParaRPr lang="en-US" sz="2350" kern="1200">
              <a:latin typeface="Georgia"/>
              <a:ea typeface="+mj-lt"/>
              <a:cs typeface="+mj-lt"/>
            </a:endParaRPr>
          </a:p>
          <a:p>
            <a:pPr marL="180975" indent="-180975" defTabSz="905256">
              <a:spcBef>
                <a:spcPts val="891"/>
              </a:spcBef>
            </a:pPr>
            <a:r>
              <a:rPr lang="en-US" sz="2350" kern="1200">
                <a:latin typeface="Georgia"/>
                <a:ea typeface="+mj-lt"/>
                <a:cs typeface="+mj-lt"/>
              </a:rPr>
              <a:t>April </a:t>
            </a:r>
            <a:r>
              <a:rPr lang="en-US" sz="2350">
                <a:latin typeface="Georgia"/>
                <a:ea typeface="+mj-lt"/>
                <a:cs typeface="+mj-lt"/>
              </a:rPr>
              <a:t>15</a:t>
            </a:r>
            <a:r>
              <a:rPr lang="en-US" sz="2350" kern="1200">
                <a:latin typeface="Georgia"/>
                <a:ea typeface="+mj-lt"/>
                <a:cs typeface="+mj-lt"/>
              </a:rPr>
              <a:t>, </a:t>
            </a:r>
            <a:r>
              <a:rPr lang="en-US" sz="2350">
                <a:latin typeface="Georgia"/>
                <a:ea typeface="+mj-lt"/>
                <a:cs typeface="+mj-lt"/>
              </a:rPr>
              <a:t>2024</a:t>
            </a:r>
            <a:endParaRPr lang="en-US" sz="2350" kern="1200">
              <a:latin typeface="Georgia"/>
              <a:ea typeface="+mj-lt"/>
              <a:cs typeface="+mj-lt"/>
            </a:endParaRPr>
          </a:p>
          <a:p>
            <a:pPr marL="180975" indent="-180975" defTabSz="905256">
              <a:spcBef>
                <a:spcPts val="891"/>
              </a:spcBef>
            </a:pPr>
            <a:r>
              <a:rPr lang="en-US" sz="2350" kern="1200">
                <a:latin typeface="Georgia"/>
                <a:ea typeface="+mj-lt"/>
                <a:cs typeface="+mj-lt"/>
              </a:rPr>
              <a:t>June </a:t>
            </a:r>
            <a:r>
              <a:rPr lang="en-US" sz="2350">
                <a:latin typeface="Georgia"/>
                <a:ea typeface="+mj-lt"/>
                <a:cs typeface="+mj-lt"/>
              </a:rPr>
              <a:t>25</a:t>
            </a:r>
            <a:r>
              <a:rPr lang="en-US" sz="2350" kern="1200">
                <a:latin typeface="Georgia"/>
                <a:ea typeface="+mj-lt"/>
                <a:cs typeface="+mj-lt"/>
              </a:rPr>
              <a:t>, </a:t>
            </a:r>
            <a:r>
              <a:rPr lang="en-US" sz="2350">
                <a:latin typeface="Georgia"/>
                <a:ea typeface="+mj-lt"/>
                <a:cs typeface="+mj-lt"/>
              </a:rPr>
              <a:t>2024</a:t>
            </a:r>
            <a:endParaRPr lang="en-US" sz="2350">
              <a:latin typeface="Georgia"/>
            </a:endParaRPr>
          </a:p>
        </p:txBody>
      </p:sp>
      <p:sp>
        <p:nvSpPr>
          <p:cNvPr id="5" name="Content Placeholder 4">
            <a:extLst>
              <a:ext uri="{FF2B5EF4-FFF2-40B4-BE49-F238E27FC236}">
                <a16:creationId xmlns:a16="http://schemas.microsoft.com/office/drawing/2014/main" id="{FB3079BF-4BBF-44E9-907D-40BFB6FFB82A}"/>
              </a:ext>
            </a:extLst>
          </p:cNvPr>
          <p:cNvSpPr>
            <a:spLocks noGrp="1"/>
          </p:cNvSpPr>
          <p:nvPr>
            <p:ph sz="half" idx="2"/>
          </p:nvPr>
        </p:nvSpPr>
        <p:spPr>
          <a:xfrm>
            <a:off x="6368606" y="2310063"/>
            <a:ext cx="4725166" cy="3725612"/>
          </a:xfrm>
        </p:spPr>
        <p:txBody>
          <a:bodyPr vert="horz" lIns="91440" tIns="45720" rIns="91440" bIns="45720" rtlCol="0" anchor="t">
            <a:normAutofit/>
          </a:bodyPr>
          <a:lstStyle/>
          <a:p>
            <a:pPr marL="180975" indent="-180975" defTabSz="905256">
              <a:spcBef>
                <a:spcPts val="891"/>
              </a:spcBef>
            </a:pPr>
            <a:r>
              <a:rPr lang="en-US" sz="2350" b="1" kern="1200">
                <a:latin typeface="Georgia"/>
                <a:ea typeface="+mn-ea"/>
                <a:cs typeface="+mn-cs"/>
              </a:rPr>
              <a:t>New York State Assessment Dates</a:t>
            </a:r>
            <a:endParaRPr lang="en-US" sz="2350" b="1" kern="1200">
              <a:latin typeface="Georgia"/>
            </a:endParaRPr>
          </a:p>
          <a:p>
            <a:pPr defTabSz="905256">
              <a:buClr>
                <a:srgbClr val="262626"/>
              </a:buClr>
            </a:pPr>
            <a:r>
              <a:rPr lang="en-US" sz="2350">
                <a:latin typeface="Georgia"/>
              </a:rPr>
              <a:t>ELA: April 11-17</a:t>
            </a:r>
          </a:p>
          <a:p>
            <a:pPr defTabSz="905256">
              <a:buClr>
                <a:srgbClr val="262626"/>
              </a:buClr>
            </a:pPr>
            <a:r>
              <a:rPr lang="en-US" sz="2350">
                <a:latin typeface="Georgia"/>
              </a:rPr>
              <a:t>Math: May 7-14</a:t>
            </a:r>
          </a:p>
          <a:p>
            <a:pPr marL="180975" indent="-180975" defTabSz="905256">
              <a:spcBef>
                <a:spcPts val="891"/>
              </a:spcBef>
              <a:buClr>
                <a:srgbClr val="D4ECCB"/>
              </a:buClr>
            </a:pPr>
            <a:endParaRPr lang="en-US" sz="2350" b="1">
              <a:latin typeface="Georgia"/>
            </a:endParaRPr>
          </a:p>
        </p:txBody>
      </p:sp>
    </p:spTree>
    <p:extLst>
      <p:ext uri="{BB962C8B-B14F-4D97-AF65-F5344CB8AC3E}">
        <p14:creationId xmlns:p14="http://schemas.microsoft.com/office/powerpoint/2010/main" val="19423573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009E310-C7C2-4F23-B466-4417C8ED3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700D9C7C-2C5D-4FFF-83DE-742A88A964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A4C31FF5-F97E-4082-BFC5-A880DB9F3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1150" y="457200"/>
            <a:ext cx="8533646" cy="5943603"/>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useBgFill="1">
        <p:nvSpPr>
          <p:cNvPr id="14" name="Rectangle 13">
            <a:extLst>
              <a:ext uri="{FF2B5EF4-FFF2-40B4-BE49-F238E27FC236}">
                <a16:creationId xmlns:a16="http://schemas.microsoft.com/office/drawing/2014/main" id="{6015B4CE-42DE-4E9B-B800-B5B8142E6F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2467" y="621793"/>
            <a:ext cx="8198780" cy="5614416"/>
          </a:xfrm>
          <a:prstGeom prst="rect">
            <a:avLst/>
          </a:prstGeom>
          <a:ln w="6350" cap="sq" cmpd="sng" algn="ctr">
            <a:noFill/>
            <a:prstDash val="solid"/>
            <a:miter lim="800000"/>
          </a:ln>
          <a:effectLst/>
        </p:spPr>
      </p:sp>
      <p:sp>
        <p:nvSpPr>
          <p:cNvPr id="2" name="Title 1">
            <a:extLst>
              <a:ext uri="{FF2B5EF4-FFF2-40B4-BE49-F238E27FC236}">
                <a16:creationId xmlns:a16="http://schemas.microsoft.com/office/drawing/2014/main" id="{01C56CEC-D936-4AEB-8D08-4227D5EFF310}"/>
              </a:ext>
            </a:extLst>
          </p:cNvPr>
          <p:cNvSpPr>
            <a:spLocks noGrp="1"/>
          </p:cNvSpPr>
          <p:nvPr>
            <p:ph type="title"/>
          </p:nvPr>
        </p:nvSpPr>
        <p:spPr>
          <a:xfrm>
            <a:off x="3844616" y="881210"/>
            <a:ext cx="7417925" cy="1517035"/>
          </a:xfrm>
        </p:spPr>
        <p:txBody>
          <a:bodyPr>
            <a:normAutofit/>
          </a:bodyPr>
          <a:lstStyle/>
          <a:p>
            <a:r>
              <a:rPr lang="en-US" b="1">
                <a:solidFill>
                  <a:schemeClr val="tx1">
                    <a:lumMod val="75000"/>
                    <a:lumOff val="25000"/>
                  </a:schemeClr>
                </a:solidFill>
                <a:latin typeface="Georgia"/>
              </a:rPr>
              <a:t>Who to Call</a:t>
            </a:r>
            <a:endParaRPr lang="en-US">
              <a:solidFill>
                <a:schemeClr val="tx1">
                  <a:lumMod val="75000"/>
                  <a:lumOff val="25000"/>
                </a:schemeClr>
              </a:solidFill>
            </a:endParaRPr>
          </a:p>
        </p:txBody>
      </p:sp>
      <p:sp>
        <p:nvSpPr>
          <p:cNvPr id="3" name="Content Placeholder 2">
            <a:extLst>
              <a:ext uri="{FF2B5EF4-FFF2-40B4-BE49-F238E27FC236}">
                <a16:creationId xmlns:a16="http://schemas.microsoft.com/office/drawing/2014/main" id="{28D4678D-0253-416B-987D-FE8297F917AE}"/>
              </a:ext>
            </a:extLst>
          </p:cNvPr>
          <p:cNvSpPr>
            <a:spLocks noGrp="1"/>
          </p:cNvSpPr>
          <p:nvPr>
            <p:ph idx="1"/>
          </p:nvPr>
        </p:nvSpPr>
        <p:spPr>
          <a:xfrm>
            <a:off x="3844616" y="2626840"/>
            <a:ext cx="7245103" cy="3131777"/>
          </a:xfrm>
        </p:spPr>
        <p:txBody>
          <a:bodyPr vert="horz" lIns="91440" tIns="45720" rIns="91440" bIns="45720" rtlCol="0" anchor="t">
            <a:normAutofit/>
          </a:bodyPr>
          <a:lstStyle/>
          <a:p>
            <a:r>
              <a:rPr lang="en-US" sz="2400">
                <a:solidFill>
                  <a:schemeClr val="tx1">
                    <a:lumMod val="75000"/>
                    <a:lumOff val="25000"/>
                  </a:schemeClr>
                </a:solidFill>
                <a:latin typeface="Georgia"/>
              </a:rPr>
              <a:t>Transportation Questions – Aimee Ruediger</a:t>
            </a:r>
          </a:p>
          <a:p>
            <a:r>
              <a:rPr lang="en-US" sz="2400">
                <a:solidFill>
                  <a:schemeClr val="tx1">
                    <a:lumMod val="75000"/>
                    <a:lumOff val="25000"/>
                  </a:schemeClr>
                </a:solidFill>
                <a:latin typeface="Georgia"/>
              </a:rPr>
              <a:t>Absences/Attendance Questions – Aimee Ruediger</a:t>
            </a:r>
          </a:p>
          <a:p>
            <a:r>
              <a:rPr lang="en-US" sz="2400">
                <a:solidFill>
                  <a:schemeClr val="tx1">
                    <a:lumMod val="75000"/>
                    <a:lumOff val="25000"/>
                  </a:schemeClr>
                </a:solidFill>
                <a:latin typeface="Georgia"/>
              </a:rPr>
              <a:t>School Nurse – Rita Nicoletti</a:t>
            </a:r>
          </a:p>
          <a:p>
            <a:r>
              <a:rPr lang="en-US" sz="2400">
                <a:solidFill>
                  <a:schemeClr val="tx1">
                    <a:lumMod val="75000"/>
                    <a:lumOff val="25000"/>
                  </a:schemeClr>
                </a:solidFill>
                <a:latin typeface="Georgia"/>
              </a:rPr>
              <a:t>315-435-4590</a:t>
            </a:r>
          </a:p>
        </p:txBody>
      </p:sp>
    </p:spTree>
    <p:extLst>
      <p:ext uri="{BB962C8B-B14F-4D97-AF65-F5344CB8AC3E}">
        <p14:creationId xmlns:p14="http://schemas.microsoft.com/office/powerpoint/2010/main" val="3741706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id="{A009E310-C7C2-4F23-B466-4417C8ED3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ectangle 9">
            <a:extLst>
              <a:ext uri="{FF2B5EF4-FFF2-40B4-BE49-F238E27FC236}">
                <a16:creationId xmlns:a16="http://schemas.microsoft.com/office/drawing/2014/main" id="{700D9C7C-2C5D-4FFF-83DE-742A88A964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1">
            <a:extLst>
              <a:ext uri="{FF2B5EF4-FFF2-40B4-BE49-F238E27FC236}">
                <a16:creationId xmlns:a16="http://schemas.microsoft.com/office/drawing/2014/main" id="{A4C31FF5-F97E-4082-BFC5-A880DB9F3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1150" y="457200"/>
            <a:ext cx="8533646" cy="5943603"/>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useBgFill="1">
        <p:nvSpPr>
          <p:cNvPr id="17" name="Rectangle 13">
            <a:extLst>
              <a:ext uri="{FF2B5EF4-FFF2-40B4-BE49-F238E27FC236}">
                <a16:creationId xmlns:a16="http://schemas.microsoft.com/office/drawing/2014/main" id="{6015B4CE-42DE-4E9B-B800-B5B8142E6F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2467" y="621793"/>
            <a:ext cx="8198780" cy="5614416"/>
          </a:xfrm>
          <a:prstGeom prst="rect">
            <a:avLst/>
          </a:prstGeom>
          <a:ln w="6350" cap="sq" cmpd="sng" algn="ctr">
            <a:noFill/>
            <a:prstDash val="solid"/>
            <a:miter lim="800000"/>
          </a:ln>
          <a:effectLst/>
        </p:spPr>
      </p:sp>
      <p:sp>
        <p:nvSpPr>
          <p:cNvPr id="2" name="Title 1">
            <a:extLst>
              <a:ext uri="{FF2B5EF4-FFF2-40B4-BE49-F238E27FC236}">
                <a16:creationId xmlns:a16="http://schemas.microsoft.com/office/drawing/2014/main" id="{A9041CBD-EE2F-635E-2A5C-431670827DF7}"/>
              </a:ext>
            </a:extLst>
          </p:cNvPr>
          <p:cNvSpPr>
            <a:spLocks noGrp="1"/>
          </p:cNvSpPr>
          <p:nvPr>
            <p:ph type="title"/>
          </p:nvPr>
        </p:nvSpPr>
        <p:spPr>
          <a:xfrm>
            <a:off x="3844616" y="881210"/>
            <a:ext cx="7417925" cy="1517035"/>
          </a:xfrm>
        </p:spPr>
        <p:txBody>
          <a:bodyPr>
            <a:normAutofit/>
          </a:bodyPr>
          <a:lstStyle/>
          <a:p>
            <a:r>
              <a:rPr lang="en-US">
                <a:solidFill>
                  <a:schemeClr val="tx1">
                    <a:lumMod val="75000"/>
                    <a:lumOff val="25000"/>
                  </a:schemeClr>
                </a:solidFill>
              </a:rPr>
              <a:t>Executive Leadership Team</a:t>
            </a:r>
          </a:p>
        </p:txBody>
      </p:sp>
      <p:sp>
        <p:nvSpPr>
          <p:cNvPr id="3" name="Content Placeholder 2">
            <a:extLst>
              <a:ext uri="{FF2B5EF4-FFF2-40B4-BE49-F238E27FC236}">
                <a16:creationId xmlns:a16="http://schemas.microsoft.com/office/drawing/2014/main" id="{52775DB4-5D01-DB92-7873-D09D54C537FB}"/>
              </a:ext>
            </a:extLst>
          </p:cNvPr>
          <p:cNvSpPr>
            <a:spLocks noGrp="1"/>
          </p:cNvSpPr>
          <p:nvPr>
            <p:ph idx="1"/>
          </p:nvPr>
        </p:nvSpPr>
        <p:spPr>
          <a:xfrm>
            <a:off x="3844616" y="2626840"/>
            <a:ext cx="7245103" cy="3131777"/>
          </a:xfrm>
        </p:spPr>
        <p:txBody>
          <a:bodyPr vert="horz" lIns="91440" tIns="45720" rIns="91440" bIns="45720" rtlCol="0" anchor="t">
            <a:normAutofit fontScale="92500" lnSpcReduction="10000"/>
          </a:bodyPr>
          <a:lstStyle/>
          <a:p>
            <a:r>
              <a:rPr lang="en-US">
                <a:solidFill>
                  <a:schemeClr val="tx1">
                    <a:lumMod val="75000"/>
                    <a:lumOff val="25000"/>
                  </a:schemeClr>
                </a:solidFill>
              </a:rPr>
              <a:t>Anthony Q. Davis, Superintendent</a:t>
            </a:r>
          </a:p>
          <a:p>
            <a:r>
              <a:rPr lang="en-US">
                <a:solidFill>
                  <a:schemeClr val="tx1">
                    <a:lumMod val="75000"/>
                    <a:lumOff val="25000"/>
                  </a:schemeClr>
                </a:solidFill>
              </a:rPr>
              <a:t>Deputy Superintendent, Pamela Odom</a:t>
            </a:r>
          </a:p>
          <a:p>
            <a:r>
              <a:rPr lang="en-US">
                <a:solidFill>
                  <a:schemeClr val="tx1">
                    <a:lumMod val="75000"/>
                    <a:lumOff val="25000"/>
                  </a:schemeClr>
                </a:solidFill>
              </a:rPr>
              <a:t>Laura Kelley, Ed.D., Chief of Student Support Services</a:t>
            </a:r>
          </a:p>
          <a:p>
            <a:pPr>
              <a:buClr>
                <a:srgbClr val="262626"/>
              </a:buClr>
            </a:pPr>
            <a:r>
              <a:rPr lang="en-US">
                <a:solidFill>
                  <a:schemeClr val="tx1">
                    <a:lumMod val="75000"/>
                    <a:lumOff val="25000"/>
                  </a:schemeClr>
                </a:solidFill>
              </a:rPr>
              <a:t>Britt Britton, Chief Academic Officer</a:t>
            </a:r>
          </a:p>
          <a:p>
            <a:r>
              <a:rPr lang="en-US">
                <a:solidFill>
                  <a:schemeClr val="tx1">
                    <a:lumMod val="75000"/>
                    <a:lumOff val="25000"/>
                  </a:schemeClr>
                </a:solidFill>
              </a:rPr>
              <a:t>Timothy Moon, Chief Accountability Officer</a:t>
            </a:r>
          </a:p>
          <a:p>
            <a:r>
              <a:rPr lang="en-US">
                <a:solidFill>
                  <a:schemeClr val="tx1">
                    <a:lumMod val="75000"/>
                    <a:lumOff val="25000"/>
                  </a:schemeClr>
                </a:solidFill>
              </a:rPr>
              <a:t>Dr. Robert </a:t>
            </a:r>
            <a:r>
              <a:rPr lang="en-US" err="1">
                <a:solidFill>
                  <a:schemeClr val="tx1">
                    <a:lumMod val="75000"/>
                    <a:lumOff val="25000"/>
                  </a:schemeClr>
                </a:solidFill>
              </a:rPr>
              <a:t>DiFlorio</a:t>
            </a:r>
            <a:r>
              <a:rPr lang="en-US">
                <a:solidFill>
                  <a:schemeClr val="tx1">
                    <a:lumMod val="75000"/>
                    <a:lumOff val="25000"/>
                  </a:schemeClr>
                </a:solidFill>
              </a:rPr>
              <a:t> – Chief Operations Officer</a:t>
            </a:r>
          </a:p>
          <a:p>
            <a:r>
              <a:rPr lang="en-US">
                <a:solidFill>
                  <a:schemeClr val="tx1">
                    <a:lumMod val="75000"/>
                    <a:lumOff val="25000"/>
                  </a:schemeClr>
                </a:solidFill>
              </a:rPr>
              <a:t>Michael </a:t>
            </a:r>
            <a:r>
              <a:rPr lang="en-US" err="1">
                <a:solidFill>
                  <a:schemeClr val="tx1">
                    <a:lumMod val="75000"/>
                    <a:lumOff val="25000"/>
                  </a:schemeClr>
                </a:solidFill>
              </a:rPr>
              <a:t>Puntschenko</a:t>
            </a:r>
            <a:r>
              <a:rPr lang="en-US">
                <a:solidFill>
                  <a:schemeClr val="tx1">
                    <a:lumMod val="75000"/>
                    <a:lumOff val="25000"/>
                  </a:schemeClr>
                </a:solidFill>
              </a:rPr>
              <a:t>, Chief Financial Officer</a:t>
            </a:r>
          </a:p>
          <a:p>
            <a:r>
              <a:rPr lang="en-US">
                <a:solidFill>
                  <a:schemeClr val="tx1">
                    <a:lumMod val="75000"/>
                    <a:lumOff val="25000"/>
                  </a:schemeClr>
                </a:solidFill>
              </a:rPr>
              <a:t>Scott Persampieri, Chief Human Resources Officer</a:t>
            </a:r>
          </a:p>
          <a:p>
            <a:r>
              <a:rPr lang="en-US">
                <a:solidFill>
                  <a:schemeClr val="tx1">
                    <a:lumMod val="75000"/>
                    <a:lumOff val="25000"/>
                  </a:schemeClr>
                </a:solidFill>
              </a:rPr>
              <a:t>Monique Wright-Williams, Chief of Staff</a:t>
            </a:r>
          </a:p>
        </p:txBody>
      </p:sp>
    </p:spTree>
    <p:extLst>
      <p:ext uri="{BB962C8B-B14F-4D97-AF65-F5344CB8AC3E}">
        <p14:creationId xmlns:p14="http://schemas.microsoft.com/office/powerpoint/2010/main" val="3907354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673940" y="6046962"/>
            <a:ext cx="184731" cy="369332"/>
          </a:xfrm>
          <a:prstGeom prst="rect">
            <a:avLst/>
          </a:prstGeom>
          <a:noFill/>
        </p:spPr>
        <p:txBody>
          <a:bodyPr wrap="none" lIns="91440" tIns="45720" rIns="91440" bIns="45720" rtlCol="0" anchor="t">
            <a:spAutoFit/>
          </a:bodyPr>
          <a:lstStyle/>
          <a:p>
            <a:pPr algn="ctr"/>
            <a:endParaRPr lang="en-US"/>
          </a:p>
        </p:txBody>
      </p:sp>
      <p:graphicFrame>
        <p:nvGraphicFramePr>
          <p:cNvPr id="5" name="Table 4">
            <a:extLst>
              <a:ext uri="{FF2B5EF4-FFF2-40B4-BE49-F238E27FC236}">
                <a16:creationId xmlns:a16="http://schemas.microsoft.com/office/drawing/2014/main" id="{DEEC6984-71AF-4BE6-A702-0FFC9B6A0851}"/>
              </a:ext>
            </a:extLst>
          </p:cNvPr>
          <p:cNvGraphicFramePr>
            <a:graphicFrameLocks noGrp="1"/>
          </p:cNvGraphicFramePr>
          <p:nvPr>
            <p:extLst>
              <p:ext uri="{D42A27DB-BD31-4B8C-83A1-F6EECF244321}">
                <p14:modId xmlns:p14="http://schemas.microsoft.com/office/powerpoint/2010/main" val="1082270355"/>
              </p:ext>
            </p:extLst>
          </p:nvPr>
        </p:nvGraphicFramePr>
        <p:xfrm>
          <a:off x="110612" y="307258"/>
          <a:ext cx="25400" cy="548640"/>
        </p:xfrm>
        <a:graphic>
          <a:graphicData uri="http://schemas.openxmlformats.org/drawingml/2006/table">
            <a:tbl>
              <a:tblPr firstRow="1" bandRow="1">
                <a:tableStyleId>{5C22544A-7EE6-4342-B048-85BDC9FD1C3A}</a:tableStyleId>
              </a:tblPr>
              <a:tblGrid>
                <a:gridCol w="25400">
                  <a:extLst>
                    <a:ext uri="{9D8B030D-6E8A-4147-A177-3AD203B41FA5}">
                      <a16:colId xmlns:a16="http://schemas.microsoft.com/office/drawing/2014/main" val="2367891715"/>
                    </a:ext>
                  </a:extLst>
                </a:gridCol>
              </a:tblGrid>
              <a:tr h="30086">
                <a:tc>
                  <a:txBody>
                    <a:bodyPr/>
                    <a:lstStyle/>
                    <a:p>
                      <a:pPr marL="0" algn="l" rtl="0" eaLnBrk="1" latinLnBrk="0" hangingPunct="1">
                        <a:spcBef>
                          <a:spcPts val="0"/>
                        </a:spcBef>
                        <a:spcAft>
                          <a:spcPts val="0"/>
                        </a:spcAft>
                      </a:pPr>
                      <a:endParaRPr lang="en-US" sz="1800" u="sng" kern="1200">
                        <a:effectLst/>
                        <a:latin typeface="Californian FB"/>
                      </a:endParaRPr>
                    </a:p>
                  </a:txBody>
                  <a:tcPr marL="0" marR="0" marT="0" marB="0" anchor="ctr"/>
                </a:tc>
                <a:extLst>
                  <a:ext uri="{0D108BD9-81ED-4DB2-BD59-A6C34878D82A}">
                    <a16:rowId xmlns:a16="http://schemas.microsoft.com/office/drawing/2014/main" val="2114091313"/>
                  </a:ext>
                </a:extLst>
              </a:tr>
              <a:tr h="72082">
                <a:tc>
                  <a:txBody>
                    <a:bodyPr/>
                    <a:lstStyle/>
                    <a:p>
                      <a:pPr marL="0" algn="l" rtl="0" eaLnBrk="1" latinLnBrk="0" hangingPunct="1">
                        <a:spcBef>
                          <a:spcPts val="0"/>
                        </a:spcBef>
                        <a:spcAft>
                          <a:spcPts val="0"/>
                        </a:spcAft>
                      </a:pPr>
                      <a:endParaRPr lang="en-US" sz="1800" kern="1200">
                        <a:effectLst/>
                        <a:latin typeface="Californian FB"/>
                      </a:endParaRPr>
                    </a:p>
                  </a:txBody>
                  <a:tcPr marL="0" marR="0" marT="0" marB="0" anchor="ctr"/>
                </a:tc>
                <a:extLst>
                  <a:ext uri="{0D108BD9-81ED-4DB2-BD59-A6C34878D82A}">
                    <a16:rowId xmlns:a16="http://schemas.microsoft.com/office/drawing/2014/main" val="569678588"/>
                  </a:ext>
                </a:extLst>
              </a:tr>
            </a:tbl>
          </a:graphicData>
        </a:graphic>
      </p:graphicFrame>
      <p:graphicFrame>
        <p:nvGraphicFramePr>
          <p:cNvPr id="7" name="Table 6">
            <a:extLst>
              <a:ext uri="{FF2B5EF4-FFF2-40B4-BE49-F238E27FC236}">
                <a16:creationId xmlns:a16="http://schemas.microsoft.com/office/drawing/2014/main" id="{7E8527A2-E703-41A7-BD19-EE1D6EED9D2E}"/>
              </a:ext>
            </a:extLst>
          </p:cNvPr>
          <p:cNvGraphicFramePr>
            <a:graphicFrameLocks noGrp="1"/>
          </p:cNvGraphicFramePr>
          <p:nvPr>
            <p:extLst>
              <p:ext uri="{D42A27DB-BD31-4B8C-83A1-F6EECF244321}">
                <p14:modId xmlns:p14="http://schemas.microsoft.com/office/powerpoint/2010/main" val="3191658612"/>
              </p:ext>
            </p:extLst>
          </p:nvPr>
        </p:nvGraphicFramePr>
        <p:xfrm>
          <a:off x="921774" y="811161"/>
          <a:ext cx="10069647" cy="4903875"/>
        </p:xfrm>
        <a:graphic>
          <a:graphicData uri="http://schemas.openxmlformats.org/drawingml/2006/table">
            <a:tbl>
              <a:tblPr firstRow="1" bandRow="1">
                <a:tableStyleId>{5C22544A-7EE6-4342-B048-85BDC9FD1C3A}</a:tableStyleId>
              </a:tblPr>
              <a:tblGrid>
                <a:gridCol w="10069647">
                  <a:extLst>
                    <a:ext uri="{9D8B030D-6E8A-4147-A177-3AD203B41FA5}">
                      <a16:colId xmlns:a16="http://schemas.microsoft.com/office/drawing/2014/main" val="1099000745"/>
                    </a:ext>
                  </a:extLst>
                </a:gridCol>
              </a:tblGrid>
              <a:tr h="4903875">
                <a:tc>
                  <a:txBody>
                    <a:bodyPr/>
                    <a:lstStyle/>
                    <a:p>
                      <a:pPr marL="0" algn="l" rtl="0" eaLnBrk="1" latinLnBrk="0" hangingPunct="1">
                        <a:spcBef>
                          <a:spcPts val="0"/>
                        </a:spcBef>
                        <a:spcAft>
                          <a:spcPts val="0"/>
                        </a:spcAft>
                      </a:pPr>
                      <a:r>
                        <a:rPr lang="en-US" sz="1800" u="sng" kern="1200">
                          <a:solidFill>
                            <a:schemeClr val="tx1"/>
                          </a:solidFill>
                          <a:effectLst/>
                          <a:latin typeface="Californian FB"/>
                        </a:rPr>
                        <a:t>Montessori at LeMoyne Mission Statement</a:t>
                      </a:r>
                      <a:r>
                        <a:rPr lang="en-US" sz="1800" kern="1200">
                          <a:solidFill>
                            <a:schemeClr val="tx1"/>
                          </a:solidFill>
                          <a:effectLst/>
                          <a:latin typeface="Californian FB"/>
                        </a:rPr>
                        <a:t> </a:t>
                      </a:r>
                      <a:endParaRPr lang="en-US">
                        <a:solidFill>
                          <a:schemeClr val="tx1"/>
                        </a:solidFill>
                        <a:effectLst/>
                        <a:latin typeface="Californian FB"/>
                      </a:endParaRPr>
                    </a:p>
                    <a:p>
                      <a:pPr marL="0" algn="l" rtl="0" eaLnBrk="1" latinLnBrk="0" hangingPunct="1">
                        <a:spcBef>
                          <a:spcPts val="0"/>
                        </a:spcBef>
                        <a:spcAft>
                          <a:spcPts val="0"/>
                        </a:spcAft>
                      </a:pPr>
                      <a:r>
                        <a:rPr lang="en-US" sz="1800" kern="1200">
                          <a:solidFill>
                            <a:schemeClr val="tx1"/>
                          </a:solidFill>
                          <a:effectLst/>
                          <a:latin typeface="Californian FB"/>
                        </a:rPr>
                        <a:t>In a carefully prepared environment, The Montessori School at LeMoyne will nurture the child’s intellectual, social and emotional development by applying the philosophy and methods of Maria Montessori. </a:t>
                      </a:r>
                      <a:endParaRPr lang="en-US">
                        <a:solidFill>
                          <a:schemeClr val="tx1"/>
                        </a:solidFill>
                        <a:effectLst/>
                        <a:latin typeface="Californian FB"/>
                      </a:endParaRPr>
                    </a:p>
                    <a:p>
                      <a:pPr marL="0" algn="l" rtl="0" eaLnBrk="1" latinLnBrk="0" hangingPunct="1">
                        <a:spcBef>
                          <a:spcPts val="0"/>
                        </a:spcBef>
                        <a:spcAft>
                          <a:spcPts val="0"/>
                        </a:spcAft>
                      </a:pPr>
                      <a:r>
                        <a:rPr lang="en-US" sz="1800" kern="1200">
                          <a:solidFill>
                            <a:schemeClr val="tx1"/>
                          </a:solidFill>
                          <a:effectLst/>
                          <a:latin typeface="Californian FB"/>
                        </a:rPr>
                        <a:t>Students will: </a:t>
                      </a:r>
                      <a:endParaRPr lang="en-US">
                        <a:solidFill>
                          <a:schemeClr val="tx1"/>
                        </a:solidFill>
                        <a:effectLst/>
                        <a:latin typeface="Californian FB"/>
                      </a:endParaRPr>
                    </a:p>
                    <a:p>
                      <a:pPr marL="283210" indent="-283210" algn="l" rtl="0" eaLnBrk="1" latinLnBrk="0" hangingPunct="1">
                        <a:spcBef>
                          <a:spcPts val="0"/>
                        </a:spcBef>
                        <a:spcAft>
                          <a:spcPts val="0"/>
                        </a:spcAft>
                      </a:pPr>
                      <a:r>
                        <a:rPr lang="en-US" sz="1800" kern="1200">
                          <a:solidFill>
                            <a:schemeClr val="tx1"/>
                          </a:solidFill>
                          <a:effectLst/>
                          <a:latin typeface="Californian FB"/>
                        </a:rPr>
                        <a:t>Collaborate and learn with others in multi-age classrooms</a:t>
                      </a:r>
                      <a:endParaRPr lang="en-US">
                        <a:solidFill>
                          <a:schemeClr val="tx1"/>
                        </a:solidFill>
                        <a:effectLst/>
                        <a:latin typeface="Californian FB"/>
                      </a:endParaRPr>
                    </a:p>
                    <a:p>
                      <a:pPr marL="283210" indent="-283210" algn="l" rtl="0" eaLnBrk="1" latinLnBrk="0" hangingPunct="1">
                        <a:spcBef>
                          <a:spcPts val="0"/>
                        </a:spcBef>
                        <a:spcAft>
                          <a:spcPts val="0"/>
                        </a:spcAft>
                      </a:pPr>
                      <a:r>
                        <a:rPr lang="en-US" sz="1800" kern="1200">
                          <a:solidFill>
                            <a:schemeClr val="tx1"/>
                          </a:solidFill>
                          <a:effectLst/>
                          <a:latin typeface="Californian FB"/>
                        </a:rPr>
                        <a:t>Explore the curriculum using hands-on, self-correcting materials</a:t>
                      </a:r>
                      <a:endParaRPr lang="en-US">
                        <a:solidFill>
                          <a:schemeClr val="tx1"/>
                        </a:solidFill>
                        <a:effectLst/>
                        <a:latin typeface="Californian FB"/>
                      </a:endParaRPr>
                    </a:p>
                    <a:p>
                      <a:pPr marL="283210" indent="-283210" algn="l" rtl="0" eaLnBrk="1" latinLnBrk="0" hangingPunct="1">
                        <a:spcBef>
                          <a:spcPts val="0"/>
                        </a:spcBef>
                        <a:spcAft>
                          <a:spcPts val="0"/>
                        </a:spcAft>
                      </a:pPr>
                      <a:r>
                        <a:rPr lang="en-US" sz="1800" kern="1200">
                          <a:solidFill>
                            <a:schemeClr val="tx1"/>
                          </a:solidFill>
                          <a:effectLst/>
                          <a:latin typeface="Californian FB"/>
                        </a:rPr>
                        <a:t>Exercise Freedom of choice to develop self-discipline, confidence and intrinsic motivation</a:t>
                      </a:r>
                      <a:endParaRPr lang="en-US">
                        <a:solidFill>
                          <a:schemeClr val="tx1"/>
                        </a:solidFill>
                        <a:effectLst/>
                        <a:latin typeface="Californian FB"/>
                      </a:endParaRPr>
                    </a:p>
                    <a:p>
                      <a:pPr marL="283210" indent="-283210" algn="l" rtl="0" eaLnBrk="1" latinLnBrk="0" hangingPunct="1">
                        <a:spcBef>
                          <a:spcPts val="0"/>
                        </a:spcBef>
                        <a:spcAft>
                          <a:spcPts val="0"/>
                        </a:spcAft>
                      </a:pPr>
                      <a:r>
                        <a:rPr lang="en-US" sz="1800" kern="1200">
                          <a:solidFill>
                            <a:schemeClr val="tx1"/>
                          </a:solidFill>
                          <a:effectLst/>
                          <a:latin typeface="Californian FB"/>
                        </a:rPr>
                        <a:t>Practice social responsibility and self-awareness to contribute to a positive, peaceful climate and culture</a:t>
                      </a:r>
                      <a:endParaRPr lang="en-US">
                        <a:solidFill>
                          <a:schemeClr val="tx1"/>
                        </a:solidFill>
                        <a:effectLst/>
                        <a:latin typeface="Californian FB"/>
                      </a:endParaRPr>
                    </a:p>
                    <a:p>
                      <a:pPr marL="0" algn="l" rtl="0" eaLnBrk="1" latinLnBrk="0" hangingPunct="1">
                        <a:spcBef>
                          <a:spcPts val="0"/>
                        </a:spcBef>
                        <a:spcAft>
                          <a:spcPts val="0"/>
                        </a:spcAft>
                      </a:pPr>
                      <a:r>
                        <a:rPr lang="en-US" sz="1800" kern="1200">
                          <a:solidFill>
                            <a:schemeClr val="tx1"/>
                          </a:solidFill>
                          <a:effectLst/>
                          <a:latin typeface="Californian FB"/>
                        </a:rPr>
                        <a:t>Our school will partner with families and the community to promote peace and social responsibility. </a:t>
                      </a:r>
                      <a:endParaRPr lang="en-US">
                        <a:solidFill>
                          <a:schemeClr val="tx1"/>
                        </a:solidFill>
                        <a:effectLst/>
                        <a:latin typeface="Californian FB"/>
                      </a:endParaRPr>
                    </a:p>
                  </a:txBody>
                  <a:tcPr marL="0" marR="0" marT="0" marB="0" anchor="ctr"/>
                </a:tc>
                <a:extLst>
                  <a:ext uri="{0D108BD9-81ED-4DB2-BD59-A6C34878D82A}">
                    <a16:rowId xmlns:a16="http://schemas.microsoft.com/office/drawing/2014/main" val="3193245150"/>
                  </a:ext>
                </a:extLst>
              </a:tr>
            </a:tbl>
          </a:graphicData>
        </a:graphic>
      </p:graphicFrame>
    </p:spTree>
    <p:extLst>
      <p:ext uri="{BB962C8B-B14F-4D97-AF65-F5344CB8AC3E}">
        <p14:creationId xmlns:p14="http://schemas.microsoft.com/office/powerpoint/2010/main" val="76370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11">
            <a:extLst>
              <a:ext uri="{FF2B5EF4-FFF2-40B4-BE49-F238E27FC236}">
                <a16:creationId xmlns:a16="http://schemas.microsoft.com/office/drawing/2014/main" id="{A009E310-C7C2-4F23-B466-4417C8ED3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13">
            <a:extLst>
              <a:ext uri="{FF2B5EF4-FFF2-40B4-BE49-F238E27FC236}">
                <a16:creationId xmlns:a16="http://schemas.microsoft.com/office/drawing/2014/main" id="{700D9C7C-2C5D-4FFF-83DE-742A88A964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5">
            <a:extLst>
              <a:ext uri="{FF2B5EF4-FFF2-40B4-BE49-F238E27FC236}">
                <a16:creationId xmlns:a16="http://schemas.microsoft.com/office/drawing/2014/main" id="{A4C31FF5-F97E-4082-BFC5-A880DB9F3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1150" y="457200"/>
            <a:ext cx="8533646" cy="5943603"/>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useBgFill="1">
        <p:nvSpPr>
          <p:cNvPr id="13" name="Rectangle 17">
            <a:extLst>
              <a:ext uri="{FF2B5EF4-FFF2-40B4-BE49-F238E27FC236}">
                <a16:creationId xmlns:a16="http://schemas.microsoft.com/office/drawing/2014/main" id="{6015B4CE-42DE-4E9B-B800-B5B8142E6F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2467" y="621793"/>
            <a:ext cx="8198780" cy="5614416"/>
          </a:xfrm>
          <a:prstGeom prst="rect">
            <a:avLst/>
          </a:prstGeom>
          <a:ln w="6350" cap="sq" cmpd="sng" algn="ctr">
            <a:noFill/>
            <a:prstDash val="solid"/>
            <a:miter lim="800000"/>
          </a:ln>
          <a:effectLst/>
        </p:spPr>
      </p:sp>
      <p:sp>
        <p:nvSpPr>
          <p:cNvPr id="2" name="Title 1">
            <a:extLst>
              <a:ext uri="{FF2B5EF4-FFF2-40B4-BE49-F238E27FC236}">
                <a16:creationId xmlns:a16="http://schemas.microsoft.com/office/drawing/2014/main" id="{1F4A9E45-4530-4478-B09C-2A91399EE419}"/>
              </a:ext>
            </a:extLst>
          </p:cNvPr>
          <p:cNvSpPr>
            <a:spLocks noGrp="1"/>
          </p:cNvSpPr>
          <p:nvPr>
            <p:ph type="title"/>
          </p:nvPr>
        </p:nvSpPr>
        <p:spPr>
          <a:xfrm>
            <a:off x="3844616" y="881210"/>
            <a:ext cx="7417925" cy="1517035"/>
          </a:xfrm>
        </p:spPr>
        <p:txBody>
          <a:bodyPr>
            <a:normAutofit/>
          </a:bodyPr>
          <a:lstStyle/>
          <a:p>
            <a:r>
              <a:rPr lang="en-US" b="1">
                <a:solidFill>
                  <a:schemeClr val="tx1">
                    <a:lumMod val="75000"/>
                    <a:lumOff val="25000"/>
                  </a:schemeClr>
                </a:solidFill>
                <a:ea typeface="+mj-lt"/>
                <a:cs typeface="+mj-lt"/>
              </a:rPr>
              <a:t>Arrival plan </a:t>
            </a:r>
            <a:endParaRPr lang="en-US">
              <a:solidFill>
                <a:schemeClr val="tx1">
                  <a:lumMod val="75000"/>
                  <a:lumOff val="25000"/>
                </a:schemeClr>
              </a:solidFill>
              <a:ea typeface="+mj-lt"/>
              <a:cs typeface="+mj-lt"/>
            </a:endParaRPr>
          </a:p>
          <a:p>
            <a:endParaRPr lang="en-US">
              <a:solidFill>
                <a:schemeClr val="tx1">
                  <a:lumMod val="75000"/>
                  <a:lumOff val="25000"/>
                </a:schemeClr>
              </a:solidFill>
            </a:endParaRPr>
          </a:p>
        </p:txBody>
      </p:sp>
      <p:sp>
        <p:nvSpPr>
          <p:cNvPr id="3" name="Content Placeholder 2">
            <a:extLst>
              <a:ext uri="{FF2B5EF4-FFF2-40B4-BE49-F238E27FC236}">
                <a16:creationId xmlns:a16="http://schemas.microsoft.com/office/drawing/2014/main" id="{CCB57BBA-BED7-47F9-A2DB-26A0CF636996}"/>
              </a:ext>
            </a:extLst>
          </p:cNvPr>
          <p:cNvSpPr>
            <a:spLocks noGrp="1"/>
          </p:cNvSpPr>
          <p:nvPr>
            <p:ph idx="1"/>
          </p:nvPr>
        </p:nvSpPr>
        <p:spPr>
          <a:xfrm>
            <a:off x="3844616" y="1889421"/>
            <a:ext cx="7245103" cy="3869196"/>
          </a:xfrm>
        </p:spPr>
        <p:txBody>
          <a:bodyPr vert="horz" lIns="91440" tIns="45720" rIns="91440" bIns="45720" rtlCol="0" anchor="t">
            <a:normAutofit/>
          </a:bodyPr>
          <a:lstStyle/>
          <a:p>
            <a:pPr>
              <a:spcBef>
                <a:spcPts val="0"/>
              </a:spcBef>
            </a:pPr>
            <a:endParaRPr lang="en-US">
              <a:solidFill>
                <a:schemeClr val="tx1">
                  <a:lumMod val="75000"/>
                  <a:lumOff val="25000"/>
                </a:schemeClr>
              </a:solidFill>
            </a:endParaRPr>
          </a:p>
          <a:p>
            <a:pPr>
              <a:spcBef>
                <a:spcPts val="0"/>
              </a:spcBef>
            </a:pPr>
            <a:r>
              <a:rPr lang="en-US" sz="2000">
                <a:solidFill>
                  <a:schemeClr val="tx1">
                    <a:lumMod val="75000"/>
                    <a:lumOff val="25000"/>
                  </a:schemeClr>
                </a:solidFill>
                <a:ea typeface="+mj-lt"/>
                <a:cs typeface="+mj-lt"/>
              </a:rPr>
              <a:t>All bussers, walkers, and parent drop-offs in </a:t>
            </a:r>
            <a:r>
              <a:rPr lang="en-US" sz="2000" b="1">
                <a:solidFill>
                  <a:schemeClr val="tx1">
                    <a:lumMod val="75000"/>
                    <a:lumOff val="25000"/>
                  </a:schemeClr>
                </a:solidFill>
                <a:ea typeface="+mj-lt"/>
                <a:cs typeface="+mj-lt"/>
              </a:rPr>
              <a:t>Grades 1-5</a:t>
            </a:r>
            <a:r>
              <a:rPr lang="en-US" sz="2000">
                <a:solidFill>
                  <a:schemeClr val="tx1">
                    <a:lumMod val="75000"/>
                    <a:lumOff val="25000"/>
                  </a:schemeClr>
                </a:solidFill>
                <a:ea typeface="+mj-lt"/>
                <a:cs typeface="+mj-lt"/>
              </a:rPr>
              <a:t> will enter </a:t>
            </a:r>
            <a:r>
              <a:rPr lang="en-US" sz="2000" b="1">
                <a:solidFill>
                  <a:schemeClr val="tx1">
                    <a:lumMod val="75000"/>
                    <a:lumOff val="25000"/>
                  </a:schemeClr>
                </a:solidFill>
                <a:ea typeface="+mj-lt"/>
                <a:cs typeface="+mj-lt"/>
              </a:rPr>
              <a:t>Door 2</a:t>
            </a:r>
            <a:r>
              <a:rPr lang="en-US" sz="2000">
                <a:solidFill>
                  <a:schemeClr val="tx1">
                    <a:lumMod val="75000"/>
                    <a:lumOff val="25000"/>
                  </a:schemeClr>
                </a:solidFill>
                <a:ea typeface="+mj-lt"/>
                <a:cs typeface="+mj-lt"/>
              </a:rPr>
              <a:t> by the playground.  Students in rooms 109 and 111 will go to their classrooms. All other students will go up Stairwell 4 to their classrooms. </a:t>
            </a:r>
          </a:p>
          <a:p>
            <a:pPr>
              <a:spcBef>
                <a:spcPts val="0"/>
              </a:spcBef>
            </a:pPr>
            <a:r>
              <a:rPr lang="en-US" sz="2000" b="1">
                <a:solidFill>
                  <a:schemeClr val="tx1">
                    <a:lumMod val="75000"/>
                    <a:lumOff val="25000"/>
                  </a:schemeClr>
                </a:solidFill>
                <a:ea typeface="+mj-lt"/>
                <a:cs typeface="+mj-lt"/>
              </a:rPr>
              <a:t>Montessori Primary (Pre-K/K</a:t>
            </a:r>
            <a:r>
              <a:rPr lang="en-US" sz="2000">
                <a:solidFill>
                  <a:schemeClr val="tx1">
                    <a:lumMod val="75000"/>
                    <a:lumOff val="25000"/>
                  </a:schemeClr>
                </a:solidFill>
                <a:ea typeface="+mj-lt"/>
                <a:cs typeface="+mj-lt"/>
              </a:rPr>
              <a:t>) bussers will enter</a:t>
            </a:r>
            <a:r>
              <a:rPr lang="en-US" sz="2000" b="1">
                <a:solidFill>
                  <a:schemeClr val="tx1">
                    <a:lumMod val="75000"/>
                    <a:lumOff val="25000"/>
                  </a:schemeClr>
                </a:solidFill>
                <a:ea typeface="+mj-lt"/>
                <a:cs typeface="+mj-lt"/>
              </a:rPr>
              <a:t> Door 1</a:t>
            </a:r>
            <a:r>
              <a:rPr lang="en-US" sz="2000">
                <a:solidFill>
                  <a:schemeClr val="tx1">
                    <a:lumMod val="75000"/>
                    <a:lumOff val="25000"/>
                  </a:schemeClr>
                </a:solidFill>
                <a:ea typeface="+mj-lt"/>
                <a:cs typeface="+mj-lt"/>
              </a:rPr>
              <a:t> and be escorted to class.</a:t>
            </a:r>
            <a:endParaRPr lang="en-US" sz="2000">
              <a:solidFill>
                <a:schemeClr val="tx1">
                  <a:lumMod val="75000"/>
                  <a:lumOff val="25000"/>
                </a:schemeClr>
              </a:solidFill>
            </a:endParaRPr>
          </a:p>
          <a:p>
            <a:pPr>
              <a:spcBef>
                <a:spcPts val="0"/>
              </a:spcBef>
            </a:pPr>
            <a:r>
              <a:rPr lang="en-US" sz="2000" b="1">
                <a:solidFill>
                  <a:schemeClr val="tx1">
                    <a:lumMod val="75000"/>
                    <a:lumOff val="25000"/>
                  </a:schemeClr>
                </a:solidFill>
                <a:ea typeface="+mj-lt"/>
                <a:cs typeface="+mj-lt"/>
              </a:rPr>
              <a:t>Montessori Primary</a:t>
            </a:r>
            <a:r>
              <a:rPr lang="en-US" sz="2000">
                <a:solidFill>
                  <a:schemeClr val="tx1">
                    <a:lumMod val="75000"/>
                    <a:lumOff val="25000"/>
                  </a:schemeClr>
                </a:solidFill>
                <a:ea typeface="+mj-lt"/>
                <a:cs typeface="+mj-lt"/>
              </a:rPr>
              <a:t> drop-offs will enter the building at the door designated by their teacher. </a:t>
            </a:r>
          </a:p>
          <a:p>
            <a:pPr>
              <a:spcBef>
                <a:spcPts val="0"/>
              </a:spcBef>
            </a:pPr>
            <a:r>
              <a:rPr lang="en-US" sz="2000">
                <a:solidFill>
                  <a:schemeClr val="tx1">
                    <a:lumMod val="75000"/>
                    <a:lumOff val="25000"/>
                  </a:schemeClr>
                </a:solidFill>
                <a:ea typeface="+mj-lt"/>
                <a:cs typeface="+mj-lt"/>
              </a:rPr>
              <a:t>Breakfasts for our primary students is delivered to the classrooms. All other students will pick up at the kiosk at door 2.  </a:t>
            </a:r>
          </a:p>
          <a:p>
            <a:endParaRPr lang="en-US">
              <a:solidFill>
                <a:schemeClr val="tx1">
                  <a:lumMod val="75000"/>
                  <a:lumOff val="25000"/>
                </a:schemeClr>
              </a:solidFill>
            </a:endParaRPr>
          </a:p>
        </p:txBody>
      </p:sp>
      <p:sp>
        <p:nvSpPr>
          <p:cNvPr id="7" name="TextBox 6">
            <a:extLst>
              <a:ext uri="{FF2B5EF4-FFF2-40B4-BE49-F238E27FC236}">
                <a16:creationId xmlns:a16="http://schemas.microsoft.com/office/drawing/2014/main" id="{0A356A1E-25FE-4B67-B86F-1837DF927A19}"/>
              </a:ext>
            </a:extLst>
          </p:cNvPr>
          <p:cNvSpPr txBox="1"/>
          <p:nvPr/>
        </p:nvSpPr>
        <p:spPr>
          <a:xfrm>
            <a:off x="-1291797" y="3580558"/>
            <a:ext cx="929394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400">
              <a:solidFill>
                <a:schemeClr val="bg1"/>
              </a:solidFill>
              <a:latin typeface="Georgia Pro"/>
            </a:endParaRPr>
          </a:p>
        </p:txBody>
      </p:sp>
    </p:spTree>
    <p:extLst>
      <p:ext uri="{BB962C8B-B14F-4D97-AF65-F5344CB8AC3E}">
        <p14:creationId xmlns:p14="http://schemas.microsoft.com/office/powerpoint/2010/main" val="1169438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009E310-C7C2-4F23-B466-4417C8ED3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Rectangle 9">
            <a:extLst>
              <a:ext uri="{FF2B5EF4-FFF2-40B4-BE49-F238E27FC236}">
                <a16:creationId xmlns:a16="http://schemas.microsoft.com/office/drawing/2014/main" id="{700D9C7C-2C5D-4FFF-83DE-742A88A964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11">
            <a:extLst>
              <a:ext uri="{FF2B5EF4-FFF2-40B4-BE49-F238E27FC236}">
                <a16:creationId xmlns:a16="http://schemas.microsoft.com/office/drawing/2014/main" id="{A4C31FF5-F97E-4082-BFC5-A880DB9F3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1150" y="457200"/>
            <a:ext cx="8533646" cy="5943603"/>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useBgFill="1">
        <p:nvSpPr>
          <p:cNvPr id="9" name="Rectangle 13">
            <a:extLst>
              <a:ext uri="{FF2B5EF4-FFF2-40B4-BE49-F238E27FC236}">
                <a16:creationId xmlns:a16="http://schemas.microsoft.com/office/drawing/2014/main" id="{6015B4CE-42DE-4E9B-B800-B5B8142E6F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2467" y="621793"/>
            <a:ext cx="8198780" cy="5614416"/>
          </a:xfrm>
          <a:prstGeom prst="rect">
            <a:avLst/>
          </a:prstGeom>
          <a:ln w="6350" cap="sq" cmpd="sng" algn="ctr">
            <a:noFill/>
            <a:prstDash val="solid"/>
            <a:miter lim="800000"/>
          </a:ln>
          <a:effectLst/>
        </p:spPr>
      </p:sp>
      <p:sp>
        <p:nvSpPr>
          <p:cNvPr id="2" name="Title 1">
            <a:extLst>
              <a:ext uri="{FF2B5EF4-FFF2-40B4-BE49-F238E27FC236}">
                <a16:creationId xmlns:a16="http://schemas.microsoft.com/office/drawing/2014/main" id="{EE2F8C00-A4EC-4F29-948F-DAFA1CCBC027}"/>
              </a:ext>
            </a:extLst>
          </p:cNvPr>
          <p:cNvSpPr>
            <a:spLocks noGrp="1"/>
          </p:cNvSpPr>
          <p:nvPr>
            <p:ph type="title"/>
          </p:nvPr>
        </p:nvSpPr>
        <p:spPr>
          <a:xfrm>
            <a:off x="3844616" y="881210"/>
            <a:ext cx="7417925" cy="1517035"/>
          </a:xfrm>
        </p:spPr>
        <p:txBody>
          <a:bodyPr>
            <a:normAutofit/>
          </a:bodyPr>
          <a:lstStyle/>
          <a:p>
            <a:r>
              <a:rPr lang="en-US">
                <a:solidFill>
                  <a:schemeClr val="tx1">
                    <a:lumMod val="75000"/>
                    <a:lumOff val="25000"/>
                  </a:schemeClr>
                </a:solidFill>
                <a:latin typeface="Georgia"/>
              </a:rPr>
              <a:t>Dismissal Plan</a:t>
            </a:r>
            <a:endParaRPr lang="en-US">
              <a:solidFill>
                <a:schemeClr val="tx1">
                  <a:lumMod val="75000"/>
                  <a:lumOff val="25000"/>
                </a:schemeClr>
              </a:solidFill>
            </a:endParaRPr>
          </a:p>
        </p:txBody>
      </p:sp>
      <p:sp>
        <p:nvSpPr>
          <p:cNvPr id="3" name="Content Placeholder 2">
            <a:extLst>
              <a:ext uri="{FF2B5EF4-FFF2-40B4-BE49-F238E27FC236}">
                <a16:creationId xmlns:a16="http://schemas.microsoft.com/office/drawing/2014/main" id="{538FE745-C8FA-42F2-9C24-C159ACD48FB3}"/>
              </a:ext>
            </a:extLst>
          </p:cNvPr>
          <p:cNvSpPr>
            <a:spLocks noGrp="1"/>
          </p:cNvSpPr>
          <p:nvPr>
            <p:ph idx="1"/>
          </p:nvPr>
        </p:nvSpPr>
        <p:spPr>
          <a:xfrm>
            <a:off x="3844616" y="2626840"/>
            <a:ext cx="7245103" cy="3131777"/>
          </a:xfrm>
        </p:spPr>
        <p:txBody>
          <a:bodyPr vert="horz" lIns="91440" tIns="45720" rIns="91440" bIns="45720" rtlCol="0">
            <a:normAutofit/>
          </a:bodyPr>
          <a:lstStyle/>
          <a:p>
            <a:pPr>
              <a:spcBef>
                <a:spcPts val="0"/>
              </a:spcBef>
              <a:spcAft>
                <a:spcPts val="600"/>
              </a:spcAft>
            </a:pPr>
            <a:r>
              <a:rPr lang="en-US">
                <a:solidFill>
                  <a:schemeClr val="tx1">
                    <a:lumMod val="75000"/>
                    <a:lumOff val="25000"/>
                  </a:schemeClr>
                </a:solidFill>
                <a:latin typeface="Georgia"/>
                <a:ea typeface="+mj-lt"/>
                <a:cs typeface="+mj-lt"/>
              </a:rPr>
              <a:t>All walkers and parent pick-ups, </a:t>
            </a:r>
            <a:r>
              <a:rPr lang="en-US" b="1">
                <a:solidFill>
                  <a:schemeClr val="tx1">
                    <a:lumMod val="75000"/>
                    <a:lumOff val="25000"/>
                  </a:schemeClr>
                </a:solidFill>
                <a:latin typeface="Georgia"/>
                <a:ea typeface="+mj-lt"/>
                <a:cs typeface="+mj-lt"/>
              </a:rPr>
              <a:t>in Grades 1-5</a:t>
            </a:r>
            <a:r>
              <a:rPr lang="en-US">
                <a:solidFill>
                  <a:schemeClr val="tx1">
                    <a:lumMod val="75000"/>
                    <a:lumOff val="25000"/>
                  </a:schemeClr>
                </a:solidFill>
                <a:latin typeface="Georgia"/>
                <a:ea typeface="+mj-lt"/>
                <a:cs typeface="+mj-lt"/>
              </a:rPr>
              <a:t>, will be dismissed and escorted to </a:t>
            </a:r>
            <a:r>
              <a:rPr lang="en-US" b="1">
                <a:solidFill>
                  <a:schemeClr val="tx1">
                    <a:lumMod val="75000"/>
                    <a:lumOff val="25000"/>
                  </a:schemeClr>
                </a:solidFill>
                <a:latin typeface="Georgia"/>
                <a:ea typeface="+mj-lt"/>
                <a:cs typeface="+mj-lt"/>
              </a:rPr>
              <a:t>Door 2 </a:t>
            </a:r>
            <a:r>
              <a:rPr lang="en-US">
                <a:solidFill>
                  <a:schemeClr val="tx1">
                    <a:lumMod val="75000"/>
                    <a:lumOff val="25000"/>
                  </a:schemeClr>
                </a:solidFill>
                <a:latin typeface="Georgia"/>
                <a:ea typeface="+mj-lt"/>
                <a:cs typeface="+mj-lt"/>
              </a:rPr>
              <a:t>by the staff member designated by their team.</a:t>
            </a:r>
            <a:endParaRPr lang="en-US">
              <a:solidFill>
                <a:schemeClr val="tx1">
                  <a:lumMod val="75000"/>
                  <a:lumOff val="25000"/>
                </a:schemeClr>
              </a:solidFill>
              <a:latin typeface="Georgia"/>
            </a:endParaRPr>
          </a:p>
          <a:p>
            <a:pPr>
              <a:spcBef>
                <a:spcPts val="0"/>
              </a:spcBef>
              <a:spcAft>
                <a:spcPts val="600"/>
              </a:spcAft>
            </a:pPr>
            <a:r>
              <a:rPr lang="en-US" b="1">
                <a:solidFill>
                  <a:schemeClr val="tx1">
                    <a:lumMod val="75000"/>
                    <a:lumOff val="25000"/>
                  </a:schemeClr>
                </a:solidFill>
                <a:latin typeface="Georgia"/>
                <a:ea typeface="+mj-lt"/>
                <a:cs typeface="+mj-lt"/>
              </a:rPr>
              <a:t>Bussers in Grades 1-5</a:t>
            </a:r>
            <a:r>
              <a:rPr lang="en-US">
                <a:solidFill>
                  <a:schemeClr val="tx1">
                    <a:lumMod val="75000"/>
                    <a:lumOff val="25000"/>
                  </a:schemeClr>
                </a:solidFill>
                <a:latin typeface="Georgia"/>
                <a:ea typeface="+mj-lt"/>
                <a:cs typeface="+mj-lt"/>
              </a:rPr>
              <a:t> will be dismissed as their busses arrive. All students will be escorted by an adult designated by the team's dismissal plan.</a:t>
            </a:r>
          </a:p>
          <a:p>
            <a:pPr>
              <a:spcBef>
                <a:spcPts val="0"/>
              </a:spcBef>
              <a:spcAft>
                <a:spcPts val="600"/>
              </a:spcAft>
            </a:pPr>
            <a:r>
              <a:rPr lang="en-US" b="1">
                <a:solidFill>
                  <a:schemeClr val="tx1">
                    <a:lumMod val="75000"/>
                    <a:lumOff val="25000"/>
                  </a:schemeClr>
                </a:solidFill>
                <a:latin typeface="Georgia"/>
                <a:ea typeface="+mj-lt"/>
                <a:cs typeface="+mj-lt"/>
              </a:rPr>
              <a:t>Montessori Primary</a:t>
            </a:r>
            <a:r>
              <a:rPr lang="en-US">
                <a:solidFill>
                  <a:schemeClr val="tx1">
                    <a:lumMod val="75000"/>
                    <a:lumOff val="25000"/>
                  </a:schemeClr>
                </a:solidFill>
                <a:latin typeface="Georgia"/>
                <a:ea typeface="+mj-lt"/>
                <a:cs typeface="+mj-lt"/>
              </a:rPr>
              <a:t> pick-ups will be escorted, by an adult, to the door designated by their teacher. </a:t>
            </a:r>
            <a:endParaRPr lang="en-US">
              <a:solidFill>
                <a:schemeClr val="tx1">
                  <a:lumMod val="75000"/>
                  <a:lumOff val="25000"/>
                </a:schemeClr>
              </a:solidFill>
              <a:latin typeface="Georgia"/>
            </a:endParaRPr>
          </a:p>
          <a:p>
            <a:pPr>
              <a:spcBef>
                <a:spcPts val="0"/>
              </a:spcBef>
              <a:spcAft>
                <a:spcPts val="600"/>
              </a:spcAft>
            </a:pPr>
            <a:r>
              <a:rPr lang="en-US" b="1">
                <a:solidFill>
                  <a:schemeClr val="tx1">
                    <a:lumMod val="75000"/>
                    <a:lumOff val="25000"/>
                  </a:schemeClr>
                </a:solidFill>
                <a:latin typeface="Georgia"/>
                <a:ea typeface="+mj-lt"/>
                <a:cs typeface="+mj-lt"/>
              </a:rPr>
              <a:t>Montessori Primary</a:t>
            </a:r>
            <a:r>
              <a:rPr lang="en-US">
                <a:solidFill>
                  <a:schemeClr val="tx1">
                    <a:lumMod val="75000"/>
                    <a:lumOff val="25000"/>
                  </a:schemeClr>
                </a:solidFill>
                <a:latin typeface="Georgia"/>
                <a:ea typeface="+mj-lt"/>
                <a:cs typeface="+mj-lt"/>
              </a:rPr>
              <a:t> bussers will be escorted to their bus, by an adult, prior to older students coming out. </a:t>
            </a:r>
            <a:endParaRPr lang="en-US">
              <a:solidFill>
                <a:schemeClr val="tx1">
                  <a:lumMod val="75000"/>
                  <a:lumOff val="25000"/>
                </a:schemeClr>
              </a:solidFill>
              <a:latin typeface="Georgia"/>
            </a:endParaRPr>
          </a:p>
        </p:txBody>
      </p:sp>
    </p:spTree>
    <p:extLst>
      <p:ext uri="{BB962C8B-B14F-4D97-AF65-F5344CB8AC3E}">
        <p14:creationId xmlns:p14="http://schemas.microsoft.com/office/powerpoint/2010/main" val="2216805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A009E310-C7C2-4F23-B466-4417C8ED3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Rectangle 10">
            <a:extLst>
              <a:ext uri="{FF2B5EF4-FFF2-40B4-BE49-F238E27FC236}">
                <a16:creationId xmlns:a16="http://schemas.microsoft.com/office/drawing/2014/main" id="{700D9C7C-2C5D-4FFF-83DE-742A88A964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2">
            <a:extLst>
              <a:ext uri="{FF2B5EF4-FFF2-40B4-BE49-F238E27FC236}">
                <a16:creationId xmlns:a16="http://schemas.microsoft.com/office/drawing/2014/main" id="{A4C31FF5-F97E-4082-BFC5-A880DB9F3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1150" y="457200"/>
            <a:ext cx="8533646" cy="5943603"/>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useBgFill="1">
        <p:nvSpPr>
          <p:cNvPr id="10" name="Rectangle 14">
            <a:extLst>
              <a:ext uri="{FF2B5EF4-FFF2-40B4-BE49-F238E27FC236}">
                <a16:creationId xmlns:a16="http://schemas.microsoft.com/office/drawing/2014/main" id="{6015B4CE-42DE-4E9B-B800-B5B8142E6F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2467" y="621793"/>
            <a:ext cx="8198780" cy="5614416"/>
          </a:xfrm>
          <a:prstGeom prst="rect">
            <a:avLst/>
          </a:prstGeom>
          <a:ln w="6350" cap="sq" cmpd="sng" algn="ctr">
            <a:noFill/>
            <a:prstDash val="solid"/>
            <a:miter lim="800000"/>
          </a:ln>
          <a:effectLst/>
        </p:spPr>
      </p:sp>
      <p:sp>
        <p:nvSpPr>
          <p:cNvPr id="3" name="Title 2">
            <a:extLst>
              <a:ext uri="{FF2B5EF4-FFF2-40B4-BE49-F238E27FC236}">
                <a16:creationId xmlns:a16="http://schemas.microsoft.com/office/drawing/2014/main" id="{AFA33734-9C32-48CD-B0A6-29B0144D82A4}"/>
              </a:ext>
            </a:extLst>
          </p:cNvPr>
          <p:cNvSpPr>
            <a:spLocks noGrp="1"/>
          </p:cNvSpPr>
          <p:nvPr>
            <p:ph type="title"/>
          </p:nvPr>
        </p:nvSpPr>
        <p:spPr>
          <a:xfrm>
            <a:off x="3844616" y="881210"/>
            <a:ext cx="7417925" cy="1517035"/>
          </a:xfrm>
        </p:spPr>
        <p:txBody>
          <a:bodyPr>
            <a:normAutofit/>
          </a:bodyPr>
          <a:lstStyle/>
          <a:p>
            <a:r>
              <a:rPr lang="en-US" b="1">
                <a:solidFill>
                  <a:schemeClr val="tx1">
                    <a:lumMod val="75000"/>
                    <a:lumOff val="25000"/>
                  </a:schemeClr>
                </a:solidFill>
              </a:rPr>
              <a:t>Service Providers</a:t>
            </a:r>
            <a:endParaRPr lang="en-US">
              <a:solidFill>
                <a:schemeClr val="tx1">
                  <a:lumMod val="75000"/>
                  <a:lumOff val="25000"/>
                </a:schemeClr>
              </a:solidFill>
            </a:endParaRPr>
          </a:p>
        </p:txBody>
      </p:sp>
      <p:sp>
        <p:nvSpPr>
          <p:cNvPr id="4" name="Content Placeholder 3">
            <a:extLst>
              <a:ext uri="{FF2B5EF4-FFF2-40B4-BE49-F238E27FC236}">
                <a16:creationId xmlns:a16="http://schemas.microsoft.com/office/drawing/2014/main" id="{29AA4D9A-E997-4BF9-9548-7A225BE235ED}"/>
              </a:ext>
            </a:extLst>
          </p:cNvPr>
          <p:cNvSpPr>
            <a:spLocks noGrp="1"/>
          </p:cNvSpPr>
          <p:nvPr>
            <p:ph idx="1"/>
          </p:nvPr>
        </p:nvSpPr>
        <p:spPr>
          <a:xfrm>
            <a:off x="3844616" y="1926292"/>
            <a:ext cx="7134491" cy="3832325"/>
          </a:xfrm>
        </p:spPr>
        <p:txBody>
          <a:bodyPr vert="horz" lIns="91440" tIns="45720" rIns="91440" bIns="45720" rtlCol="0" anchor="t">
            <a:normAutofit/>
          </a:bodyPr>
          <a:lstStyle/>
          <a:p>
            <a:pPr>
              <a:lnSpc>
                <a:spcPct val="90000"/>
              </a:lnSpc>
            </a:pPr>
            <a:endParaRPr lang="en-US" sz="1700">
              <a:solidFill>
                <a:schemeClr val="tx1">
                  <a:lumMod val="75000"/>
                  <a:lumOff val="25000"/>
                </a:schemeClr>
              </a:solidFill>
              <a:ea typeface="+mj-lt"/>
              <a:cs typeface="+mj-lt"/>
            </a:endParaRPr>
          </a:p>
          <a:p>
            <a:pPr>
              <a:lnSpc>
                <a:spcPct val="90000"/>
              </a:lnSpc>
            </a:pPr>
            <a:r>
              <a:rPr lang="en-US" sz="1700">
                <a:solidFill>
                  <a:schemeClr val="tx1">
                    <a:lumMod val="75000"/>
                    <a:lumOff val="25000"/>
                  </a:schemeClr>
                </a:solidFill>
                <a:latin typeface="Georgia"/>
                <a:ea typeface="+mj-lt"/>
                <a:cs typeface="+mj-lt"/>
              </a:rPr>
              <a:t>Academic Intervention Services – Jennifer Winkler/Kevin Brady</a:t>
            </a:r>
          </a:p>
          <a:p>
            <a:pPr>
              <a:lnSpc>
                <a:spcPct val="90000"/>
              </a:lnSpc>
            </a:pPr>
            <a:r>
              <a:rPr lang="en-US" sz="1700">
                <a:solidFill>
                  <a:schemeClr val="tx1">
                    <a:lumMod val="75000"/>
                    <a:lumOff val="25000"/>
                  </a:schemeClr>
                </a:solidFill>
                <a:latin typeface="Georgia"/>
                <a:ea typeface="+mj-lt"/>
                <a:cs typeface="+mj-lt"/>
              </a:rPr>
              <a:t>Early Reading Room – Tracy </a:t>
            </a:r>
            <a:r>
              <a:rPr lang="en-US" sz="1700" err="1">
                <a:solidFill>
                  <a:schemeClr val="tx1">
                    <a:lumMod val="75000"/>
                    <a:lumOff val="25000"/>
                  </a:schemeClr>
                </a:solidFill>
                <a:latin typeface="Georgia"/>
                <a:ea typeface="+mj-lt"/>
                <a:cs typeface="+mj-lt"/>
              </a:rPr>
              <a:t>Pelose</a:t>
            </a:r>
          </a:p>
          <a:p>
            <a:pPr>
              <a:lnSpc>
                <a:spcPct val="90000"/>
              </a:lnSpc>
            </a:pPr>
            <a:r>
              <a:rPr lang="en-US" sz="1700">
                <a:solidFill>
                  <a:schemeClr val="tx1">
                    <a:lumMod val="75000"/>
                    <a:lumOff val="25000"/>
                  </a:schemeClr>
                </a:solidFill>
                <a:latin typeface="Georgia"/>
                <a:ea typeface="+mj-lt"/>
                <a:cs typeface="+mj-lt"/>
              </a:rPr>
              <a:t>English as a New Language (ENL) – Angelo</a:t>
            </a:r>
            <a:r>
              <a:rPr lang="en-US" sz="1700">
                <a:solidFill>
                  <a:schemeClr val="tx1">
                    <a:lumMod val="75000"/>
                    <a:lumOff val="25000"/>
                  </a:schemeClr>
                </a:solidFill>
                <a:latin typeface="Georgia"/>
              </a:rPr>
              <a:t> Tubolino</a:t>
            </a:r>
          </a:p>
          <a:p>
            <a:pPr>
              <a:lnSpc>
                <a:spcPct val="90000"/>
              </a:lnSpc>
            </a:pPr>
            <a:r>
              <a:rPr lang="en-US" sz="1700">
                <a:solidFill>
                  <a:schemeClr val="tx1">
                    <a:lumMod val="75000"/>
                    <a:lumOff val="25000"/>
                  </a:schemeClr>
                </a:solidFill>
                <a:latin typeface="Georgia"/>
              </a:rPr>
              <a:t>Occupational Therapy – Margaret Chapman</a:t>
            </a:r>
          </a:p>
          <a:p>
            <a:pPr>
              <a:lnSpc>
                <a:spcPct val="90000"/>
              </a:lnSpc>
            </a:pPr>
            <a:r>
              <a:rPr lang="en-US" sz="1700">
                <a:solidFill>
                  <a:schemeClr val="tx1">
                    <a:lumMod val="75000"/>
                    <a:lumOff val="25000"/>
                  </a:schemeClr>
                </a:solidFill>
                <a:latin typeface="Georgia"/>
              </a:rPr>
              <a:t>Physical Therapy – Barbara Ross</a:t>
            </a:r>
          </a:p>
          <a:p>
            <a:pPr>
              <a:lnSpc>
                <a:spcPct val="90000"/>
              </a:lnSpc>
            </a:pPr>
            <a:r>
              <a:rPr lang="en-US" sz="1700">
                <a:solidFill>
                  <a:schemeClr val="tx1">
                    <a:lumMod val="75000"/>
                    <a:lumOff val="25000"/>
                  </a:schemeClr>
                </a:solidFill>
                <a:latin typeface="Georgia"/>
              </a:rPr>
              <a:t>Hearing Impaired – Sarah Matis</a:t>
            </a:r>
          </a:p>
          <a:p>
            <a:pPr>
              <a:lnSpc>
                <a:spcPct val="90000"/>
              </a:lnSpc>
            </a:pPr>
            <a:r>
              <a:rPr lang="en-US" sz="1700">
                <a:solidFill>
                  <a:schemeClr val="tx1">
                    <a:lumMod val="75000"/>
                    <a:lumOff val="25000"/>
                  </a:schemeClr>
                </a:solidFill>
                <a:latin typeface="Georgia"/>
              </a:rPr>
              <a:t>Speech – Stephanie Dunbar</a:t>
            </a:r>
          </a:p>
          <a:p>
            <a:pPr>
              <a:lnSpc>
                <a:spcPct val="90000"/>
              </a:lnSpc>
            </a:pPr>
            <a:r>
              <a:rPr lang="en-US" sz="1700">
                <a:solidFill>
                  <a:schemeClr val="tx1">
                    <a:lumMod val="75000"/>
                    <a:lumOff val="25000"/>
                  </a:schemeClr>
                </a:solidFill>
                <a:latin typeface="Georgia"/>
              </a:rPr>
              <a:t>School Nurse – Rita Nicoletti</a:t>
            </a:r>
          </a:p>
          <a:p>
            <a:pPr>
              <a:lnSpc>
                <a:spcPct val="90000"/>
              </a:lnSpc>
              <a:buClr>
                <a:srgbClr val="262626"/>
              </a:buClr>
            </a:pPr>
            <a:r>
              <a:rPr lang="en-US" sz="1700">
                <a:solidFill>
                  <a:schemeClr val="tx1">
                    <a:lumMod val="75000"/>
                    <a:lumOff val="25000"/>
                  </a:schemeClr>
                </a:solidFill>
                <a:latin typeface="Georgia"/>
              </a:rPr>
              <a:t>Health Aide – Erin Nolan</a:t>
            </a:r>
          </a:p>
          <a:p>
            <a:pPr>
              <a:lnSpc>
                <a:spcPct val="90000"/>
              </a:lnSpc>
            </a:pPr>
            <a:endParaRPr lang="en-US" sz="1700">
              <a:solidFill>
                <a:schemeClr val="tx1">
                  <a:lumMod val="75000"/>
                  <a:lumOff val="25000"/>
                </a:schemeClr>
              </a:solidFill>
            </a:endParaRPr>
          </a:p>
          <a:p>
            <a:pPr>
              <a:lnSpc>
                <a:spcPct val="90000"/>
              </a:lnSpc>
            </a:pPr>
            <a:endParaRPr lang="en-US" sz="1700">
              <a:solidFill>
                <a:schemeClr val="tx1">
                  <a:lumMod val="75000"/>
                  <a:lumOff val="25000"/>
                </a:schemeClr>
              </a:solidFill>
            </a:endParaRPr>
          </a:p>
        </p:txBody>
      </p:sp>
      <p:sp>
        <p:nvSpPr>
          <p:cNvPr id="2" name="TextBox 1"/>
          <p:cNvSpPr txBox="1"/>
          <p:nvPr/>
        </p:nvSpPr>
        <p:spPr>
          <a:xfrm>
            <a:off x="587829" y="548640"/>
            <a:ext cx="184731" cy="369332"/>
          </a:xfrm>
          <a:prstGeom prst="rect">
            <a:avLst/>
          </a:prstGeom>
          <a:noFill/>
        </p:spPr>
        <p:txBody>
          <a:bodyPr wrap="none" lIns="91440" tIns="45720" rIns="91440" bIns="45720" rtlCol="0" anchor="t">
            <a:spAutoFit/>
          </a:bodyPr>
          <a:lstStyle/>
          <a:p>
            <a:endParaRPr lang="en-US"/>
          </a:p>
        </p:txBody>
      </p:sp>
    </p:spTree>
    <p:extLst>
      <p:ext uri="{BB962C8B-B14F-4D97-AF65-F5344CB8AC3E}">
        <p14:creationId xmlns:p14="http://schemas.microsoft.com/office/powerpoint/2010/main" val="2283364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009E310-C7C2-4F23-B466-4417C8ED3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700D9C7C-2C5D-4FFF-83DE-742A88A964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A4C31FF5-F97E-4082-BFC5-A880DB9F3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1150" y="457200"/>
            <a:ext cx="8533646" cy="5943603"/>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useBgFill="1">
        <p:nvSpPr>
          <p:cNvPr id="14" name="Rectangle 13">
            <a:extLst>
              <a:ext uri="{FF2B5EF4-FFF2-40B4-BE49-F238E27FC236}">
                <a16:creationId xmlns:a16="http://schemas.microsoft.com/office/drawing/2014/main" id="{6015B4CE-42DE-4E9B-B800-B5B8142E6F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2467" y="621793"/>
            <a:ext cx="8198780" cy="5614416"/>
          </a:xfrm>
          <a:prstGeom prst="rect">
            <a:avLst/>
          </a:prstGeom>
          <a:ln w="6350" cap="sq" cmpd="sng" algn="ctr">
            <a:noFill/>
            <a:prstDash val="solid"/>
            <a:miter lim="800000"/>
          </a:ln>
          <a:effectLst/>
        </p:spPr>
      </p:sp>
      <p:sp>
        <p:nvSpPr>
          <p:cNvPr id="2" name="Title 1">
            <a:extLst>
              <a:ext uri="{FF2B5EF4-FFF2-40B4-BE49-F238E27FC236}">
                <a16:creationId xmlns:a16="http://schemas.microsoft.com/office/drawing/2014/main" id="{DA669AF6-F7B0-4E0D-B302-31D3445C32C3}"/>
              </a:ext>
            </a:extLst>
          </p:cNvPr>
          <p:cNvSpPr>
            <a:spLocks noGrp="1"/>
          </p:cNvSpPr>
          <p:nvPr>
            <p:ph type="title"/>
          </p:nvPr>
        </p:nvSpPr>
        <p:spPr>
          <a:xfrm>
            <a:off x="3844616" y="881210"/>
            <a:ext cx="7417925" cy="1517035"/>
          </a:xfrm>
        </p:spPr>
        <p:txBody>
          <a:bodyPr>
            <a:normAutofit/>
          </a:bodyPr>
          <a:lstStyle/>
          <a:p>
            <a:r>
              <a:rPr lang="en-US">
                <a:solidFill>
                  <a:schemeClr val="tx1">
                    <a:lumMod val="75000"/>
                    <a:lumOff val="25000"/>
                  </a:schemeClr>
                </a:solidFill>
                <a:latin typeface="Georgia"/>
              </a:rPr>
              <a:t>School Support Team</a:t>
            </a:r>
            <a:endParaRPr lang="en-US">
              <a:solidFill>
                <a:schemeClr val="tx1">
                  <a:lumMod val="75000"/>
                  <a:lumOff val="25000"/>
                </a:schemeClr>
              </a:solidFill>
            </a:endParaRPr>
          </a:p>
        </p:txBody>
      </p:sp>
      <p:sp>
        <p:nvSpPr>
          <p:cNvPr id="3" name="Content Placeholder 2">
            <a:extLst>
              <a:ext uri="{FF2B5EF4-FFF2-40B4-BE49-F238E27FC236}">
                <a16:creationId xmlns:a16="http://schemas.microsoft.com/office/drawing/2014/main" id="{AEC1975C-23F4-4B21-B637-A53C19778967}"/>
              </a:ext>
            </a:extLst>
          </p:cNvPr>
          <p:cNvSpPr>
            <a:spLocks noGrp="1"/>
          </p:cNvSpPr>
          <p:nvPr>
            <p:ph idx="1"/>
          </p:nvPr>
        </p:nvSpPr>
        <p:spPr>
          <a:xfrm>
            <a:off x="3844616" y="2626840"/>
            <a:ext cx="7245103" cy="3131777"/>
          </a:xfrm>
        </p:spPr>
        <p:txBody>
          <a:bodyPr vert="horz" lIns="91440" tIns="45720" rIns="91440" bIns="45720" rtlCol="0" anchor="t">
            <a:normAutofit/>
          </a:bodyPr>
          <a:lstStyle/>
          <a:p>
            <a:r>
              <a:rPr lang="en-US" dirty="0">
                <a:solidFill>
                  <a:schemeClr val="tx1">
                    <a:lumMod val="75000"/>
                    <a:lumOff val="25000"/>
                  </a:schemeClr>
                </a:solidFill>
                <a:latin typeface="Georgia"/>
              </a:rPr>
              <a:t>School Social Worker – Kiara Johnson</a:t>
            </a:r>
          </a:p>
          <a:p>
            <a:r>
              <a:rPr lang="en-US" dirty="0">
                <a:solidFill>
                  <a:schemeClr val="tx1">
                    <a:lumMod val="75000"/>
                    <a:lumOff val="25000"/>
                  </a:schemeClr>
                </a:solidFill>
                <a:latin typeface="Georgia"/>
                <a:ea typeface="+mj-lt"/>
                <a:cs typeface="+mj-lt"/>
              </a:rPr>
              <a:t>School Counselor – Jordan Berrian</a:t>
            </a:r>
          </a:p>
          <a:p>
            <a:pPr>
              <a:buClr>
                <a:srgbClr val="262626"/>
              </a:buClr>
            </a:pPr>
            <a:r>
              <a:rPr lang="en-US" dirty="0">
                <a:solidFill>
                  <a:schemeClr val="tx1">
                    <a:lumMod val="75000"/>
                    <a:lumOff val="25000"/>
                  </a:schemeClr>
                </a:solidFill>
                <a:latin typeface="Georgia"/>
                <a:ea typeface="+mj-lt"/>
                <a:cs typeface="+mj-lt"/>
              </a:rPr>
              <a:t>School Psychologist – TBD</a:t>
            </a:r>
            <a:endParaRPr lang="en-US" dirty="0">
              <a:solidFill>
                <a:schemeClr val="tx1">
                  <a:lumMod val="75000"/>
                  <a:lumOff val="25000"/>
                </a:schemeClr>
              </a:solidFill>
            </a:endParaRPr>
          </a:p>
          <a:p>
            <a:r>
              <a:rPr lang="en-US" dirty="0">
                <a:solidFill>
                  <a:schemeClr val="tx1">
                    <a:lumMod val="75000"/>
                    <a:lumOff val="25000"/>
                  </a:schemeClr>
                </a:solidFill>
                <a:latin typeface="Georgia"/>
              </a:rPr>
              <a:t>Student Support Center (SSC) – Ty Quince</a:t>
            </a:r>
          </a:p>
          <a:p>
            <a:r>
              <a:rPr lang="en-US" dirty="0">
                <a:solidFill>
                  <a:schemeClr val="tx1">
                    <a:lumMod val="75000"/>
                    <a:lumOff val="25000"/>
                  </a:schemeClr>
                </a:solidFill>
                <a:latin typeface="Georgia"/>
              </a:rPr>
              <a:t>Family Support for Student Success (FSSS) – TBD</a:t>
            </a:r>
          </a:p>
          <a:p>
            <a:pPr>
              <a:buClr>
                <a:srgbClr val="262626"/>
              </a:buClr>
            </a:pPr>
            <a:r>
              <a:rPr lang="en-US" dirty="0">
                <a:solidFill>
                  <a:schemeClr val="tx1">
                    <a:lumMod val="75000"/>
                    <a:lumOff val="25000"/>
                  </a:schemeClr>
                </a:solidFill>
                <a:latin typeface="Georgia"/>
              </a:rPr>
              <a:t>Family Support for Student Success (FSSS) home – </a:t>
            </a:r>
            <a:r>
              <a:rPr lang="en-US" dirty="0" err="1">
                <a:solidFill>
                  <a:schemeClr val="tx1">
                    <a:lumMod val="75000"/>
                    <a:lumOff val="25000"/>
                  </a:schemeClr>
                </a:solidFill>
                <a:latin typeface="Georgia"/>
              </a:rPr>
              <a:t>Warrisha</a:t>
            </a:r>
            <a:r>
              <a:rPr lang="en-US" dirty="0">
                <a:solidFill>
                  <a:schemeClr val="tx1">
                    <a:lumMod val="75000"/>
                    <a:lumOff val="25000"/>
                  </a:schemeClr>
                </a:solidFill>
                <a:latin typeface="Georgia"/>
              </a:rPr>
              <a:t> Danzy</a:t>
            </a:r>
          </a:p>
          <a:p>
            <a:r>
              <a:rPr lang="en-US" dirty="0">
                <a:solidFill>
                  <a:schemeClr val="tx1">
                    <a:lumMod val="75000"/>
                    <a:lumOff val="25000"/>
                  </a:schemeClr>
                </a:solidFill>
                <a:latin typeface="Georgia"/>
              </a:rPr>
              <a:t>Brownell Therapist – Kate Carrigan</a:t>
            </a:r>
          </a:p>
          <a:p>
            <a:r>
              <a:rPr lang="en-US" dirty="0">
                <a:solidFill>
                  <a:schemeClr val="tx1">
                    <a:lumMod val="75000"/>
                    <a:lumOff val="25000"/>
                  </a:schemeClr>
                </a:solidFill>
                <a:latin typeface="Georgia"/>
              </a:rPr>
              <a:t>School Sentry (Security) – Karin Hoke</a:t>
            </a:r>
          </a:p>
        </p:txBody>
      </p:sp>
    </p:spTree>
    <p:extLst>
      <p:ext uri="{BB962C8B-B14F-4D97-AF65-F5344CB8AC3E}">
        <p14:creationId xmlns:p14="http://schemas.microsoft.com/office/powerpoint/2010/main" val="1561794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009E310-C7C2-4F23-B466-4417C8ED3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700D9C7C-2C5D-4FFF-83DE-742A88A964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A4C31FF5-F97E-4082-BFC5-A880DB9F3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1150" y="457200"/>
            <a:ext cx="8533646" cy="5943603"/>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useBgFill="1">
        <p:nvSpPr>
          <p:cNvPr id="14" name="Rectangle 13">
            <a:extLst>
              <a:ext uri="{FF2B5EF4-FFF2-40B4-BE49-F238E27FC236}">
                <a16:creationId xmlns:a16="http://schemas.microsoft.com/office/drawing/2014/main" id="{6015B4CE-42DE-4E9B-B800-B5B8142E6F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2467" y="621793"/>
            <a:ext cx="8198780" cy="5614416"/>
          </a:xfrm>
          <a:prstGeom prst="rect">
            <a:avLst/>
          </a:prstGeom>
          <a:ln w="6350" cap="sq" cmpd="sng" algn="ctr">
            <a:noFill/>
            <a:prstDash val="solid"/>
            <a:miter lim="800000"/>
          </a:ln>
          <a:effectLst/>
        </p:spPr>
      </p:sp>
      <p:sp>
        <p:nvSpPr>
          <p:cNvPr id="2" name="Title 1">
            <a:extLst>
              <a:ext uri="{FF2B5EF4-FFF2-40B4-BE49-F238E27FC236}">
                <a16:creationId xmlns:a16="http://schemas.microsoft.com/office/drawing/2014/main" id="{B8B68CF6-8DED-4EE3-B98E-6E5B9B24A0C3}"/>
              </a:ext>
            </a:extLst>
          </p:cNvPr>
          <p:cNvSpPr>
            <a:spLocks noGrp="1"/>
          </p:cNvSpPr>
          <p:nvPr>
            <p:ph type="title"/>
          </p:nvPr>
        </p:nvSpPr>
        <p:spPr>
          <a:xfrm>
            <a:off x="3844616" y="881210"/>
            <a:ext cx="7417925" cy="1517035"/>
          </a:xfrm>
        </p:spPr>
        <p:txBody>
          <a:bodyPr>
            <a:normAutofit/>
          </a:bodyPr>
          <a:lstStyle/>
          <a:p>
            <a:r>
              <a:rPr lang="en-US">
                <a:solidFill>
                  <a:schemeClr val="tx1">
                    <a:lumMod val="75000"/>
                    <a:lumOff val="25000"/>
                  </a:schemeClr>
                </a:solidFill>
                <a:latin typeface="Georgia"/>
              </a:rPr>
              <a:t>School Staff</a:t>
            </a:r>
            <a:endParaRPr lang="en-US">
              <a:solidFill>
                <a:schemeClr val="tx1">
                  <a:lumMod val="75000"/>
                  <a:lumOff val="25000"/>
                </a:schemeClr>
              </a:solidFill>
            </a:endParaRPr>
          </a:p>
        </p:txBody>
      </p:sp>
      <p:sp>
        <p:nvSpPr>
          <p:cNvPr id="3" name="Content Placeholder 2">
            <a:extLst>
              <a:ext uri="{FF2B5EF4-FFF2-40B4-BE49-F238E27FC236}">
                <a16:creationId xmlns:a16="http://schemas.microsoft.com/office/drawing/2014/main" id="{701D45AA-11C5-4FD7-B951-76413D2A4D95}"/>
              </a:ext>
            </a:extLst>
          </p:cNvPr>
          <p:cNvSpPr>
            <a:spLocks noGrp="1"/>
          </p:cNvSpPr>
          <p:nvPr>
            <p:ph idx="1"/>
          </p:nvPr>
        </p:nvSpPr>
        <p:spPr>
          <a:xfrm>
            <a:off x="3844616" y="2626840"/>
            <a:ext cx="7245103" cy="3131777"/>
          </a:xfrm>
        </p:spPr>
        <p:txBody>
          <a:bodyPr vert="horz" lIns="91440" tIns="45720" rIns="91440" bIns="45720" rtlCol="0" anchor="t">
            <a:normAutofit/>
          </a:bodyPr>
          <a:lstStyle/>
          <a:p>
            <a:r>
              <a:rPr lang="en-US">
                <a:solidFill>
                  <a:schemeClr val="tx1">
                    <a:lumMod val="75000"/>
                    <a:lumOff val="25000"/>
                  </a:schemeClr>
                </a:solidFill>
                <a:latin typeface="Georgia"/>
              </a:rPr>
              <a:t>Head Custodian – Timothy Skinner</a:t>
            </a:r>
          </a:p>
          <a:p>
            <a:r>
              <a:rPr lang="en-US">
                <a:solidFill>
                  <a:schemeClr val="tx1">
                    <a:lumMod val="75000"/>
                    <a:lumOff val="25000"/>
                  </a:schemeClr>
                </a:solidFill>
                <a:latin typeface="Georgia"/>
              </a:rPr>
              <a:t>Assistant Head Custodian – Travis Bready</a:t>
            </a:r>
          </a:p>
          <a:p>
            <a:r>
              <a:rPr lang="en-US">
                <a:solidFill>
                  <a:schemeClr val="tx1">
                    <a:lumMod val="75000"/>
                    <a:lumOff val="25000"/>
                  </a:schemeClr>
                </a:solidFill>
                <a:latin typeface="Georgia"/>
              </a:rPr>
              <a:t>Custodian – Bruce McCarthy</a:t>
            </a:r>
          </a:p>
          <a:p>
            <a:r>
              <a:rPr lang="en-US">
                <a:solidFill>
                  <a:schemeClr val="tx1">
                    <a:lumMod val="75000"/>
                    <a:lumOff val="25000"/>
                  </a:schemeClr>
                </a:solidFill>
                <a:latin typeface="Georgia"/>
              </a:rPr>
              <a:t>Kitchen Manager – Mary Mignacca</a:t>
            </a:r>
          </a:p>
          <a:p>
            <a:r>
              <a:rPr lang="en-US">
                <a:solidFill>
                  <a:schemeClr val="tx1">
                    <a:lumMod val="75000"/>
                    <a:lumOff val="25000"/>
                  </a:schemeClr>
                </a:solidFill>
                <a:latin typeface="Georgia"/>
              </a:rPr>
              <a:t>Food Service – Rhonda Rhine and Desiree De Lariva</a:t>
            </a:r>
          </a:p>
          <a:p>
            <a:r>
              <a:rPr lang="en-US">
                <a:solidFill>
                  <a:schemeClr val="tx1">
                    <a:lumMod val="75000"/>
                    <a:lumOff val="25000"/>
                  </a:schemeClr>
                </a:solidFill>
                <a:latin typeface="Georgia"/>
              </a:rPr>
              <a:t>Recreation Aides – Brenda Boster </a:t>
            </a:r>
          </a:p>
          <a:p>
            <a:r>
              <a:rPr lang="en-US">
                <a:solidFill>
                  <a:schemeClr val="tx1">
                    <a:lumMod val="75000"/>
                    <a:lumOff val="25000"/>
                  </a:schemeClr>
                </a:solidFill>
                <a:latin typeface="Georgia"/>
              </a:rPr>
              <a:t>After School Liaisons – Robin </a:t>
            </a:r>
            <a:r>
              <a:rPr lang="en-US" err="1">
                <a:solidFill>
                  <a:schemeClr val="tx1">
                    <a:lumMod val="75000"/>
                    <a:lumOff val="25000"/>
                  </a:schemeClr>
                </a:solidFill>
                <a:latin typeface="Georgia"/>
              </a:rPr>
              <a:t>Spadotto</a:t>
            </a:r>
            <a:r>
              <a:rPr lang="en-US">
                <a:solidFill>
                  <a:schemeClr val="tx1">
                    <a:lumMod val="75000"/>
                    <a:lumOff val="25000"/>
                  </a:schemeClr>
                </a:solidFill>
                <a:latin typeface="Georgia"/>
              </a:rPr>
              <a:t>-Henty, Clare Kiskadden</a:t>
            </a:r>
          </a:p>
          <a:p>
            <a:pPr marL="0" indent="0">
              <a:buNone/>
            </a:pPr>
            <a:endParaRPr lang="en-US">
              <a:solidFill>
                <a:schemeClr val="tx1">
                  <a:lumMod val="75000"/>
                  <a:lumOff val="25000"/>
                </a:schemeClr>
              </a:solidFill>
            </a:endParaRPr>
          </a:p>
        </p:txBody>
      </p:sp>
    </p:spTree>
    <p:extLst>
      <p:ext uri="{BB962C8B-B14F-4D97-AF65-F5344CB8AC3E}">
        <p14:creationId xmlns:p14="http://schemas.microsoft.com/office/powerpoint/2010/main" val="37523203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3F20CFC1-E34F-405B-AA49-5BE0E194F1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397084CE34AD4CA5CA9A94383DB246" ma:contentTypeVersion="17" ma:contentTypeDescription="Create a new document." ma:contentTypeScope="" ma:versionID="b7ebb9b0ec8a6c3376b68b77a4767625">
  <xsd:schema xmlns:xsd="http://www.w3.org/2001/XMLSchema" xmlns:xs="http://www.w3.org/2001/XMLSchema" xmlns:p="http://schemas.microsoft.com/office/2006/metadata/properties" xmlns:ns2="0d26c9df-0232-4c93-883b-4f7446df7494" xmlns:ns3="780a4ea8-41bf-401a-9a3e-a7ffbe18c51e" targetNamespace="http://schemas.microsoft.com/office/2006/metadata/properties" ma:root="true" ma:fieldsID="42da413abcdc1777a4cb82f40eaecafa" ns2:_="" ns3:_="">
    <xsd:import namespace="0d26c9df-0232-4c93-883b-4f7446df7494"/>
    <xsd:import namespace="780a4ea8-41bf-401a-9a3e-a7ffbe18c51e"/>
    <xsd:element name="properties">
      <xsd:complexType>
        <xsd:sequence>
          <xsd:element name="documentManagement">
            <xsd:complexType>
              <xsd:all>
                <xsd:element ref="ns2:SharedWithUsers" minOccurs="0"/>
                <xsd:element ref="ns3:MediaServiceMetadata" minOccurs="0"/>
                <xsd:element ref="ns3:MediaServiceFastMetadata" minOccurs="0"/>
                <xsd:element ref="ns2:SharedWithDetails" minOccurs="0"/>
                <xsd:element ref="ns3:MediaServiceEventHashCode" minOccurs="0"/>
                <xsd:element ref="ns3:MediaServiceGenerationTime" minOccurs="0"/>
                <xsd:element ref="ns3:MediaServiceAutoKeyPoints" minOccurs="0"/>
                <xsd:element ref="ns3:MediaServiceKeyPoints" minOccurs="0"/>
                <xsd:element ref="ns3:MediaServiceDateTaken" minOccurs="0"/>
                <xsd:element ref="ns3:MediaServiceAutoTags" minOccurs="0"/>
                <xsd:element ref="ns3:MediaLengthInSeconds" minOccurs="0"/>
                <xsd:element ref="ns3:MediaServiceLocation" minOccurs="0"/>
                <xsd:element ref="ns3:lcf76f155ced4ddcb4097134ff3c332f" minOccurs="0"/>
                <xsd:element ref="ns2:TaxCatchAll" minOccurs="0"/>
                <xsd:element ref="ns3:MediaServiceOCR"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26c9df-0232-4c93-883b-4f7446df749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0641dc3-0718-499d-8c88-01d507753910}" ma:internalName="TaxCatchAll" ma:showField="CatchAllData" ma:web="0d26c9df-0232-4c93-883b-4f7446df749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80a4ea8-41bf-401a-9a3e-a7ffbe18c51e"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f2fd61f-c165-4718-ad95-e5351c6f23ca"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0d26c9df-0232-4c93-883b-4f7446df7494">
      <UserInfo>
        <DisplayName>Armstrong, Jason T.</DisplayName>
        <AccountId>6</AccountId>
        <AccountType/>
      </UserInfo>
      <UserInfo>
        <DisplayName>Chynoweth, Rebecca A.</DisplayName>
        <AccountId>12</AccountId>
        <AccountType/>
      </UserInfo>
      <UserInfo>
        <DisplayName>Chandler, Amy</DisplayName>
        <AccountId>117</AccountId>
        <AccountType/>
      </UserInfo>
      <UserInfo>
        <DisplayName>Gardner-Wise, Rosalind</DisplayName>
        <AccountId>89</AccountId>
        <AccountType/>
      </UserInfo>
    </SharedWithUsers>
    <TaxCatchAll xmlns="0d26c9df-0232-4c93-883b-4f7446df7494" xsi:nil="true"/>
    <lcf76f155ced4ddcb4097134ff3c332f xmlns="780a4ea8-41bf-401a-9a3e-a7ffbe18c51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FDE5473-4837-4D16-915D-917D8B6B1385}">
  <ds:schemaRefs>
    <ds:schemaRef ds:uri="0d26c9df-0232-4c93-883b-4f7446df7494"/>
    <ds:schemaRef ds:uri="780a4ea8-41bf-401a-9a3e-a7ffbe18c51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18930E3-E9AF-4F81-B7B6-C4112EAEF55E}">
  <ds:schemaRefs>
    <ds:schemaRef ds:uri="http://schemas.microsoft.com/sharepoint/v3/contenttype/forms"/>
  </ds:schemaRefs>
</ds:datastoreItem>
</file>

<file path=customXml/itemProps3.xml><?xml version="1.0" encoding="utf-8"?>
<ds:datastoreItem xmlns:ds="http://schemas.openxmlformats.org/officeDocument/2006/customXml" ds:itemID="{D439AB1C-8409-4E4F-A580-FE8292C8C327}">
  <ds:schemaRefs>
    <ds:schemaRef ds:uri="780a4ea8-41bf-401a-9a3e-a7ffbe18c51e"/>
    <ds:schemaRef ds:uri="http://schemas.openxmlformats.org/package/2006/metadata/core-properties"/>
    <ds:schemaRef ds:uri="0d26c9df-0232-4c93-883b-4f7446df7494"/>
    <ds:schemaRef ds:uri="http://schemas.microsoft.com/office/2006/documentManagement/types"/>
    <ds:schemaRef ds:uri="http://purl.org/dc/terms/"/>
    <ds:schemaRef ds:uri="http://www.w3.org/XML/1998/namespace"/>
    <ds:schemaRef ds:uri="http://purl.org/dc/dcmitype/"/>
    <ds:schemaRef ds:uri="http://schemas.microsoft.com/office/infopath/2007/PartnerControls"/>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Ion</Template>
  <TotalTime>0</TotalTime>
  <Words>2015</Words>
  <Application>Microsoft Office PowerPoint</Application>
  <PresentationFormat>Widescreen</PresentationFormat>
  <Paragraphs>149</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Calibri</vt:lpstr>
      <vt:lpstr>Californian FB</vt:lpstr>
      <vt:lpstr>Constantia</vt:lpstr>
      <vt:lpstr>Garamond</vt:lpstr>
      <vt:lpstr>Georgia</vt:lpstr>
      <vt:lpstr>Georgia Pro</vt:lpstr>
      <vt:lpstr>Savon</vt:lpstr>
      <vt:lpstr>PowerPoint Presentation</vt:lpstr>
      <vt:lpstr>PowerPoint Presentation</vt:lpstr>
      <vt:lpstr>Executive Leadership Team</vt:lpstr>
      <vt:lpstr>PowerPoint Presentation</vt:lpstr>
      <vt:lpstr>Arrival plan  </vt:lpstr>
      <vt:lpstr>Dismissal Plan</vt:lpstr>
      <vt:lpstr>Service Providers</vt:lpstr>
      <vt:lpstr>School Support Team</vt:lpstr>
      <vt:lpstr>School Staff</vt:lpstr>
      <vt:lpstr>Office Staff</vt:lpstr>
      <vt:lpstr>Attendance Policy</vt:lpstr>
      <vt:lpstr>Montessori at LeMoyne Behavior Matrix</vt:lpstr>
      <vt:lpstr>PowerPoint Presentation</vt:lpstr>
      <vt:lpstr>PowerPoint Presentation</vt:lpstr>
      <vt:lpstr>PowerPoint Presentation</vt:lpstr>
      <vt:lpstr>School Social Worker Kiara Johnson</vt:lpstr>
      <vt:lpstr>School Counselor  Jordan Berrian</vt:lpstr>
      <vt:lpstr>Family Support Specialist (FSSS) TBD  </vt:lpstr>
      <vt:lpstr>School Nurse Rita Nicoletti</vt:lpstr>
      <vt:lpstr>COVID – 19 procedures</vt:lpstr>
      <vt:lpstr>AIS Teacher Jennifer Winkler</vt:lpstr>
      <vt:lpstr>PowerPoint Presentation</vt:lpstr>
      <vt:lpstr>Digital Resources</vt:lpstr>
      <vt:lpstr>Homework Guidance</vt:lpstr>
      <vt:lpstr>Assessment and Report Card Information</vt:lpstr>
      <vt:lpstr>Who to Call</vt:lpstr>
    </vt:vector>
  </TitlesOfParts>
  <Company>Syracuse CSD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Frink, Jacquelyn M.</dc:creator>
  <cp:lastModifiedBy>Ruediger, Aimee M.</cp:lastModifiedBy>
  <cp:revision>75</cp:revision>
  <dcterms:created xsi:type="dcterms:W3CDTF">2020-07-22T14:08:27Z</dcterms:created>
  <dcterms:modified xsi:type="dcterms:W3CDTF">2023-08-29T15:05:00Z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0x01010043397084CE34AD4CA5CA9A94383DB246</vt:lpwstr>
  </property>
  <property fmtid="{D5CDD505-2E9C-101B-9397-08002B2CF9AE}" pid="3" name="MediaServiceImageTags">
    <vt:lpwstr/>
  </property>
</Properties>
</file>